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5" r:id="rId3"/>
    <p:sldId id="266" r:id="rId4"/>
    <p:sldId id="261" r:id="rId5"/>
    <p:sldId id="262" r:id="rId6"/>
    <p:sldId id="257" r:id="rId7"/>
    <p:sldId id="258" r:id="rId8"/>
    <p:sldId id="260" r:id="rId9"/>
    <p:sldId id="263" r:id="rId10"/>
    <p:sldId id="267" r:id="rId11"/>
    <p:sldId id="300" r:id="rId12"/>
    <p:sldId id="268" r:id="rId13"/>
    <p:sldId id="269" r:id="rId14"/>
    <p:sldId id="270" r:id="rId15"/>
    <p:sldId id="299" r:id="rId16"/>
    <p:sldId id="287" r:id="rId17"/>
    <p:sldId id="271" r:id="rId18"/>
    <p:sldId id="288" r:id="rId19"/>
    <p:sldId id="273" r:id="rId20"/>
    <p:sldId id="291" r:id="rId21"/>
    <p:sldId id="301" r:id="rId22"/>
    <p:sldId id="305" r:id="rId23"/>
    <p:sldId id="302" r:id="rId24"/>
    <p:sldId id="303" r:id="rId25"/>
    <p:sldId id="274" r:id="rId26"/>
    <p:sldId id="275" r:id="rId27"/>
    <p:sldId id="276" r:id="rId28"/>
    <p:sldId id="277" r:id="rId29"/>
    <p:sldId id="264" r:id="rId30"/>
    <p:sldId id="284" r:id="rId31"/>
    <p:sldId id="282" r:id="rId32"/>
    <p:sldId id="306" r:id="rId33"/>
    <p:sldId id="286" r:id="rId34"/>
    <p:sldId id="283" r:id="rId35"/>
  </p:sldIdLst>
  <p:sldSz cx="9144000" cy="6858000" type="screen4x3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258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rota Dominko-Boruc" userId="2d6b6d1c-ac92-41bd-8b2b-0c23076b75ac" providerId="ADAL" clId="{06F85DDA-C534-47BF-820A-2419105F5163}"/>
    <pc:docChg chg="undo custSel addSld delSld modSld sldOrd">
      <pc:chgData name="Dorota Dominko-Boruc" userId="2d6b6d1c-ac92-41bd-8b2b-0c23076b75ac" providerId="ADAL" clId="{06F85DDA-C534-47BF-820A-2419105F5163}" dt="2026-09-29T13:38:36.204" v="909" actId="20577"/>
      <pc:docMkLst>
        <pc:docMk/>
      </pc:docMkLst>
      <pc:sldChg chg="modSp mod">
        <pc:chgData name="Dorota Dominko-Boruc" userId="2d6b6d1c-ac92-41bd-8b2b-0c23076b75ac" providerId="ADAL" clId="{06F85DDA-C534-47BF-820A-2419105F5163}" dt="2026-09-29T13:38:36.204" v="909" actId="20577"/>
        <pc:sldMkLst>
          <pc:docMk/>
          <pc:sldMk cId="3179085248" sldId="256"/>
        </pc:sldMkLst>
        <pc:spChg chg="mod">
          <ac:chgData name="Dorota Dominko-Boruc" userId="2d6b6d1c-ac92-41bd-8b2b-0c23076b75ac" providerId="ADAL" clId="{06F85DDA-C534-47BF-820A-2419105F5163}" dt="2026-09-29T13:38:36.204" v="909" actId="20577"/>
          <ac:spMkLst>
            <pc:docMk/>
            <pc:sldMk cId="3179085248" sldId="256"/>
            <ac:spMk id="3" creationId="{00000000-0000-0000-0000-000000000000}"/>
          </ac:spMkLst>
        </pc:spChg>
      </pc:sldChg>
      <pc:sldChg chg="addSp delSp modSp mod">
        <pc:chgData name="Dorota Dominko-Boruc" userId="2d6b6d1c-ac92-41bd-8b2b-0c23076b75ac" providerId="ADAL" clId="{06F85DDA-C534-47BF-820A-2419105F5163}" dt="2026-09-25T08:56:07.240" v="172" actId="123"/>
        <pc:sldMkLst>
          <pc:docMk/>
          <pc:sldMk cId="198178329" sldId="257"/>
        </pc:sldMkLst>
        <pc:spChg chg="mod">
          <ac:chgData name="Dorota Dominko-Boruc" userId="2d6b6d1c-ac92-41bd-8b2b-0c23076b75ac" providerId="ADAL" clId="{06F85DDA-C534-47BF-820A-2419105F5163}" dt="2026-09-25T08:56:07.240" v="172" actId="123"/>
          <ac:spMkLst>
            <pc:docMk/>
            <pc:sldMk cId="198178329" sldId="257"/>
            <ac:spMk id="3" creationId="{00000000-0000-0000-0000-000000000000}"/>
          </ac:spMkLst>
        </pc:spChg>
        <pc:picChg chg="add del mod">
          <ac:chgData name="Dorota Dominko-Boruc" userId="2d6b6d1c-ac92-41bd-8b2b-0c23076b75ac" providerId="ADAL" clId="{06F85DDA-C534-47BF-820A-2419105F5163}" dt="2026-09-24T11:37:11.260" v="29" actId="22"/>
          <ac:picMkLst>
            <pc:docMk/>
            <pc:sldMk cId="198178329" sldId="257"/>
            <ac:picMk id="5" creationId="{2BACD138-7EA2-A675-0307-69B302340BEA}"/>
          </ac:picMkLst>
        </pc:picChg>
      </pc:sldChg>
      <pc:sldChg chg="modSp mod">
        <pc:chgData name="Dorota Dominko-Boruc" userId="2d6b6d1c-ac92-41bd-8b2b-0c23076b75ac" providerId="ADAL" clId="{06F85DDA-C534-47BF-820A-2419105F5163}" dt="2026-09-24T11:38:29.517" v="72" actId="20577"/>
        <pc:sldMkLst>
          <pc:docMk/>
          <pc:sldMk cId="957885398" sldId="258"/>
        </pc:sldMkLst>
        <pc:spChg chg="mod">
          <ac:chgData name="Dorota Dominko-Boruc" userId="2d6b6d1c-ac92-41bd-8b2b-0c23076b75ac" providerId="ADAL" clId="{06F85DDA-C534-47BF-820A-2419105F5163}" dt="2026-09-24T11:38:29.517" v="72" actId="20577"/>
          <ac:spMkLst>
            <pc:docMk/>
            <pc:sldMk cId="957885398" sldId="258"/>
            <ac:spMk id="3" creationId="{00000000-0000-0000-0000-000000000000}"/>
          </ac:spMkLst>
        </pc:spChg>
      </pc:sldChg>
      <pc:sldChg chg="modSp mod">
        <pc:chgData name="Dorota Dominko-Boruc" userId="2d6b6d1c-ac92-41bd-8b2b-0c23076b75ac" providerId="ADAL" clId="{06F85DDA-C534-47BF-820A-2419105F5163}" dt="2026-09-24T11:38:51.190" v="77" actId="20577"/>
        <pc:sldMkLst>
          <pc:docMk/>
          <pc:sldMk cId="3784952985" sldId="260"/>
        </pc:sldMkLst>
        <pc:spChg chg="mod">
          <ac:chgData name="Dorota Dominko-Boruc" userId="2d6b6d1c-ac92-41bd-8b2b-0c23076b75ac" providerId="ADAL" clId="{06F85DDA-C534-47BF-820A-2419105F5163}" dt="2026-09-24T11:38:51.190" v="77" actId="20577"/>
          <ac:spMkLst>
            <pc:docMk/>
            <pc:sldMk cId="3784952985" sldId="260"/>
            <ac:spMk id="3" creationId="{00000000-0000-0000-0000-000000000000}"/>
          </ac:spMkLst>
        </pc:spChg>
      </pc:sldChg>
      <pc:sldChg chg="modSp mod">
        <pc:chgData name="Dorota Dominko-Boruc" userId="2d6b6d1c-ac92-41bd-8b2b-0c23076b75ac" providerId="ADAL" clId="{06F85DDA-C534-47BF-820A-2419105F5163}" dt="2026-09-24T11:36:03.908" v="4" actId="20577"/>
        <pc:sldMkLst>
          <pc:docMk/>
          <pc:sldMk cId="3183127973" sldId="261"/>
        </pc:sldMkLst>
        <pc:spChg chg="mod">
          <ac:chgData name="Dorota Dominko-Boruc" userId="2d6b6d1c-ac92-41bd-8b2b-0c23076b75ac" providerId="ADAL" clId="{06F85DDA-C534-47BF-820A-2419105F5163}" dt="2026-09-24T11:36:03.908" v="4" actId="20577"/>
          <ac:spMkLst>
            <pc:docMk/>
            <pc:sldMk cId="3183127973" sldId="261"/>
            <ac:spMk id="2" creationId="{00000000-0000-0000-0000-000000000000}"/>
          </ac:spMkLst>
        </pc:spChg>
      </pc:sldChg>
      <pc:sldChg chg="modSp mod">
        <pc:chgData name="Dorota Dominko-Boruc" userId="2d6b6d1c-ac92-41bd-8b2b-0c23076b75ac" providerId="ADAL" clId="{06F85DDA-C534-47BF-820A-2419105F5163}" dt="2026-09-25T08:54:12.615" v="170" actId="207"/>
        <pc:sldMkLst>
          <pc:docMk/>
          <pc:sldMk cId="2895904750" sldId="262"/>
        </pc:sldMkLst>
        <pc:spChg chg="mod">
          <ac:chgData name="Dorota Dominko-Boruc" userId="2d6b6d1c-ac92-41bd-8b2b-0c23076b75ac" providerId="ADAL" clId="{06F85DDA-C534-47BF-820A-2419105F5163}" dt="2026-09-25T08:54:12.615" v="170" actId="207"/>
          <ac:spMkLst>
            <pc:docMk/>
            <pc:sldMk cId="2895904750" sldId="262"/>
            <ac:spMk id="3" creationId="{00000000-0000-0000-0000-000000000000}"/>
          </ac:spMkLst>
        </pc:spChg>
      </pc:sldChg>
      <pc:sldChg chg="modSp mod">
        <pc:chgData name="Dorota Dominko-Boruc" userId="2d6b6d1c-ac92-41bd-8b2b-0c23076b75ac" providerId="ADAL" clId="{06F85DDA-C534-47BF-820A-2419105F5163}" dt="2026-09-25T09:39:54.047" v="370" actId="115"/>
        <pc:sldMkLst>
          <pc:docMk/>
          <pc:sldMk cId="3559929451" sldId="264"/>
        </pc:sldMkLst>
        <pc:spChg chg="mod">
          <ac:chgData name="Dorota Dominko-Boruc" userId="2d6b6d1c-ac92-41bd-8b2b-0c23076b75ac" providerId="ADAL" clId="{06F85DDA-C534-47BF-820A-2419105F5163}" dt="2026-09-25T09:39:54.047" v="370" actId="115"/>
          <ac:spMkLst>
            <pc:docMk/>
            <pc:sldMk cId="3559929451" sldId="264"/>
            <ac:spMk id="3" creationId="{00000000-0000-0000-0000-000000000000}"/>
          </ac:spMkLst>
        </pc:spChg>
      </pc:sldChg>
      <pc:sldChg chg="modSp mod">
        <pc:chgData name="Dorota Dominko-Boruc" userId="2d6b6d1c-ac92-41bd-8b2b-0c23076b75ac" providerId="ADAL" clId="{06F85DDA-C534-47BF-820A-2419105F5163}" dt="2026-09-25T08:53:53.579" v="169" actId="27636"/>
        <pc:sldMkLst>
          <pc:docMk/>
          <pc:sldMk cId="576689973" sldId="266"/>
        </pc:sldMkLst>
        <pc:spChg chg="mod">
          <ac:chgData name="Dorota Dominko-Boruc" userId="2d6b6d1c-ac92-41bd-8b2b-0c23076b75ac" providerId="ADAL" clId="{06F85DDA-C534-47BF-820A-2419105F5163}" dt="2026-09-25T08:53:53.579" v="169" actId="27636"/>
          <ac:spMkLst>
            <pc:docMk/>
            <pc:sldMk cId="576689973" sldId="266"/>
            <ac:spMk id="2" creationId="{00000000-0000-0000-0000-000000000000}"/>
          </ac:spMkLst>
        </pc:spChg>
      </pc:sldChg>
      <pc:sldChg chg="modSp mod">
        <pc:chgData name="Dorota Dominko-Boruc" userId="2d6b6d1c-ac92-41bd-8b2b-0c23076b75ac" providerId="ADAL" clId="{06F85DDA-C534-47BF-820A-2419105F5163}" dt="2026-09-24T13:03:34.021" v="79" actId="20577"/>
        <pc:sldMkLst>
          <pc:docMk/>
          <pc:sldMk cId="3690286535" sldId="267"/>
        </pc:sldMkLst>
        <pc:spChg chg="mod">
          <ac:chgData name="Dorota Dominko-Boruc" userId="2d6b6d1c-ac92-41bd-8b2b-0c23076b75ac" providerId="ADAL" clId="{06F85DDA-C534-47BF-820A-2419105F5163}" dt="2026-09-24T13:03:34.021" v="79" actId="20577"/>
          <ac:spMkLst>
            <pc:docMk/>
            <pc:sldMk cId="3690286535" sldId="267"/>
            <ac:spMk id="2" creationId="{00000000-0000-0000-0000-000000000000}"/>
          </ac:spMkLst>
        </pc:spChg>
      </pc:sldChg>
      <pc:sldChg chg="modSp mod">
        <pc:chgData name="Dorota Dominko-Boruc" userId="2d6b6d1c-ac92-41bd-8b2b-0c23076b75ac" providerId="ADAL" clId="{06F85DDA-C534-47BF-820A-2419105F5163}" dt="2026-09-24T13:04:27.671" v="85" actId="20577"/>
        <pc:sldMkLst>
          <pc:docMk/>
          <pc:sldMk cId="3600817261" sldId="269"/>
        </pc:sldMkLst>
        <pc:spChg chg="mod">
          <ac:chgData name="Dorota Dominko-Boruc" userId="2d6b6d1c-ac92-41bd-8b2b-0c23076b75ac" providerId="ADAL" clId="{06F85DDA-C534-47BF-820A-2419105F5163}" dt="2026-09-24T13:04:27.671" v="85" actId="20577"/>
          <ac:spMkLst>
            <pc:docMk/>
            <pc:sldMk cId="3600817261" sldId="269"/>
            <ac:spMk id="2" creationId="{00000000-0000-0000-0000-000000000000}"/>
          </ac:spMkLst>
        </pc:spChg>
      </pc:sldChg>
      <pc:sldChg chg="modSp mod">
        <pc:chgData name="Dorota Dominko-Boruc" userId="2d6b6d1c-ac92-41bd-8b2b-0c23076b75ac" providerId="ADAL" clId="{06F85DDA-C534-47BF-820A-2419105F5163}" dt="2026-09-25T09:12:49.808" v="173" actId="13926"/>
        <pc:sldMkLst>
          <pc:docMk/>
          <pc:sldMk cId="3101012352" sldId="270"/>
        </pc:sldMkLst>
        <pc:spChg chg="mod">
          <ac:chgData name="Dorota Dominko-Boruc" userId="2d6b6d1c-ac92-41bd-8b2b-0c23076b75ac" providerId="ADAL" clId="{06F85DDA-C534-47BF-820A-2419105F5163}" dt="2026-09-25T09:12:49.808" v="173" actId="13926"/>
          <ac:spMkLst>
            <pc:docMk/>
            <pc:sldMk cId="3101012352" sldId="270"/>
            <ac:spMk id="3" creationId="{00000000-0000-0000-0000-000000000000}"/>
          </ac:spMkLst>
        </pc:spChg>
      </pc:sldChg>
      <pc:sldChg chg="del">
        <pc:chgData name="Dorota Dominko-Boruc" userId="2d6b6d1c-ac92-41bd-8b2b-0c23076b75ac" providerId="ADAL" clId="{06F85DDA-C534-47BF-820A-2419105F5163}" dt="2026-09-25T09:48:53.524" v="908" actId="2696"/>
        <pc:sldMkLst>
          <pc:docMk/>
          <pc:sldMk cId="1448394998" sldId="272"/>
        </pc:sldMkLst>
      </pc:sldChg>
      <pc:sldChg chg="modSp mod">
        <pc:chgData name="Dorota Dominko-Boruc" userId="2d6b6d1c-ac92-41bd-8b2b-0c23076b75ac" providerId="ADAL" clId="{06F85DDA-C534-47BF-820A-2419105F5163}" dt="2026-09-25T09:34:38.020" v="329" actId="20577"/>
        <pc:sldMkLst>
          <pc:docMk/>
          <pc:sldMk cId="1816406894" sldId="274"/>
        </pc:sldMkLst>
        <pc:spChg chg="mod">
          <ac:chgData name="Dorota Dominko-Boruc" userId="2d6b6d1c-ac92-41bd-8b2b-0c23076b75ac" providerId="ADAL" clId="{06F85DDA-C534-47BF-820A-2419105F5163}" dt="2026-09-25T09:34:38.020" v="329" actId="20577"/>
          <ac:spMkLst>
            <pc:docMk/>
            <pc:sldMk cId="1816406894" sldId="274"/>
            <ac:spMk id="3" creationId="{00000000-0000-0000-0000-000000000000}"/>
          </ac:spMkLst>
        </pc:spChg>
      </pc:sldChg>
      <pc:sldChg chg="modSp mod">
        <pc:chgData name="Dorota Dominko-Boruc" userId="2d6b6d1c-ac92-41bd-8b2b-0c23076b75ac" providerId="ADAL" clId="{06F85DDA-C534-47BF-820A-2419105F5163}" dt="2026-09-25T09:36:39.794" v="351" actId="20577"/>
        <pc:sldMkLst>
          <pc:docMk/>
          <pc:sldMk cId="1892842205" sldId="275"/>
        </pc:sldMkLst>
        <pc:spChg chg="mod">
          <ac:chgData name="Dorota Dominko-Boruc" userId="2d6b6d1c-ac92-41bd-8b2b-0c23076b75ac" providerId="ADAL" clId="{06F85DDA-C534-47BF-820A-2419105F5163}" dt="2026-09-25T09:36:39.794" v="351" actId="20577"/>
          <ac:spMkLst>
            <pc:docMk/>
            <pc:sldMk cId="1892842205" sldId="275"/>
            <ac:spMk id="3" creationId="{00000000-0000-0000-0000-000000000000}"/>
          </ac:spMkLst>
        </pc:spChg>
      </pc:sldChg>
      <pc:sldChg chg="modSp mod">
        <pc:chgData name="Dorota Dominko-Boruc" userId="2d6b6d1c-ac92-41bd-8b2b-0c23076b75ac" providerId="ADAL" clId="{06F85DDA-C534-47BF-820A-2419105F5163}" dt="2026-09-25T09:38:59.411" v="360" actId="13926"/>
        <pc:sldMkLst>
          <pc:docMk/>
          <pc:sldMk cId="2746713063" sldId="276"/>
        </pc:sldMkLst>
        <pc:spChg chg="mod">
          <ac:chgData name="Dorota Dominko-Boruc" userId="2d6b6d1c-ac92-41bd-8b2b-0c23076b75ac" providerId="ADAL" clId="{06F85DDA-C534-47BF-820A-2419105F5163}" dt="2026-09-25T09:38:59.411" v="360" actId="13926"/>
          <ac:spMkLst>
            <pc:docMk/>
            <pc:sldMk cId="2746713063" sldId="276"/>
            <ac:spMk id="3" creationId="{00000000-0000-0000-0000-000000000000}"/>
          </ac:spMkLst>
        </pc:spChg>
      </pc:sldChg>
      <pc:sldChg chg="modSp mod">
        <pc:chgData name="Dorota Dominko-Boruc" userId="2d6b6d1c-ac92-41bd-8b2b-0c23076b75ac" providerId="ADAL" clId="{06F85DDA-C534-47BF-820A-2419105F5163}" dt="2026-09-25T09:39:30.527" v="364" actId="113"/>
        <pc:sldMkLst>
          <pc:docMk/>
          <pc:sldMk cId="791428343" sldId="277"/>
        </pc:sldMkLst>
        <pc:spChg chg="mod">
          <ac:chgData name="Dorota Dominko-Boruc" userId="2d6b6d1c-ac92-41bd-8b2b-0c23076b75ac" providerId="ADAL" clId="{06F85DDA-C534-47BF-820A-2419105F5163}" dt="2026-09-25T09:39:30.527" v="364" actId="113"/>
          <ac:spMkLst>
            <pc:docMk/>
            <pc:sldMk cId="791428343" sldId="277"/>
            <ac:spMk id="3" creationId="{00000000-0000-0000-0000-000000000000}"/>
          </ac:spMkLst>
        </pc:spChg>
      </pc:sldChg>
      <pc:sldChg chg="modSp mod">
        <pc:chgData name="Dorota Dominko-Boruc" userId="2d6b6d1c-ac92-41bd-8b2b-0c23076b75ac" providerId="ADAL" clId="{06F85DDA-C534-47BF-820A-2419105F5163}" dt="2026-09-25T08:53:41.171" v="153" actId="20577"/>
        <pc:sldMkLst>
          <pc:docMk/>
          <pc:sldMk cId="3445753718" sldId="285"/>
        </pc:sldMkLst>
        <pc:spChg chg="mod">
          <ac:chgData name="Dorota Dominko-Boruc" userId="2d6b6d1c-ac92-41bd-8b2b-0c23076b75ac" providerId="ADAL" clId="{06F85DDA-C534-47BF-820A-2419105F5163}" dt="2026-09-25T08:53:41.171" v="153" actId="20577"/>
          <ac:spMkLst>
            <pc:docMk/>
            <pc:sldMk cId="3445753718" sldId="285"/>
            <ac:spMk id="3" creationId="{00000000-0000-0000-0000-000000000000}"/>
          </ac:spMkLst>
        </pc:spChg>
      </pc:sldChg>
      <pc:sldChg chg="modSp mod">
        <pc:chgData name="Dorota Dominko-Boruc" userId="2d6b6d1c-ac92-41bd-8b2b-0c23076b75ac" providerId="ADAL" clId="{06F85DDA-C534-47BF-820A-2419105F5163}" dt="2026-09-24T13:06:12.945" v="103" actId="13926"/>
        <pc:sldMkLst>
          <pc:docMk/>
          <pc:sldMk cId="2591466917" sldId="287"/>
        </pc:sldMkLst>
        <pc:spChg chg="mod">
          <ac:chgData name="Dorota Dominko-Boruc" userId="2d6b6d1c-ac92-41bd-8b2b-0c23076b75ac" providerId="ADAL" clId="{06F85DDA-C534-47BF-820A-2419105F5163}" dt="2026-09-24T13:06:12.945" v="103" actId="13926"/>
          <ac:spMkLst>
            <pc:docMk/>
            <pc:sldMk cId="2591466917" sldId="287"/>
            <ac:spMk id="3" creationId="{00000000-0000-0000-0000-000000000000}"/>
          </ac:spMkLst>
        </pc:spChg>
      </pc:sldChg>
      <pc:sldChg chg="del">
        <pc:chgData name="Dorota Dominko-Boruc" userId="2d6b6d1c-ac92-41bd-8b2b-0c23076b75ac" providerId="ADAL" clId="{06F85DDA-C534-47BF-820A-2419105F5163}" dt="2026-09-25T09:48:41.678" v="907" actId="2696"/>
        <pc:sldMkLst>
          <pc:docMk/>
          <pc:sldMk cId="3151789581" sldId="295"/>
        </pc:sldMkLst>
      </pc:sldChg>
      <pc:sldChg chg="del">
        <pc:chgData name="Dorota Dominko-Boruc" userId="2d6b6d1c-ac92-41bd-8b2b-0c23076b75ac" providerId="ADAL" clId="{06F85DDA-C534-47BF-820A-2419105F5163}" dt="2026-09-25T09:48:33.906" v="904" actId="2696"/>
        <pc:sldMkLst>
          <pc:docMk/>
          <pc:sldMk cId="715693729" sldId="296"/>
        </pc:sldMkLst>
      </pc:sldChg>
      <pc:sldChg chg="del">
        <pc:chgData name="Dorota Dominko-Boruc" userId="2d6b6d1c-ac92-41bd-8b2b-0c23076b75ac" providerId="ADAL" clId="{06F85DDA-C534-47BF-820A-2419105F5163}" dt="2026-09-25T09:48:38.663" v="906" actId="2696"/>
        <pc:sldMkLst>
          <pc:docMk/>
          <pc:sldMk cId="2793101339" sldId="297"/>
        </pc:sldMkLst>
      </pc:sldChg>
      <pc:sldChg chg="del">
        <pc:chgData name="Dorota Dominko-Boruc" userId="2d6b6d1c-ac92-41bd-8b2b-0c23076b75ac" providerId="ADAL" clId="{06F85DDA-C534-47BF-820A-2419105F5163}" dt="2026-09-25T09:48:36.318" v="905" actId="2696"/>
        <pc:sldMkLst>
          <pc:docMk/>
          <pc:sldMk cId="3501459391" sldId="298"/>
        </pc:sldMkLst>
      </pc:sldChg>
      <pc:sldChg chg="delSp modSp mod">
        <pc:chgData name="Dorota Dominko-Boruc" userId="2d6b6d1c-ac92-41bd-8b2b-0c23076b75ac" providerId="ADAL" clId="{06F85DDA-C534-47BF-820A-2419105F5163}" dt="2026-09-24T13:03:59.711" v="82"/>
        <pc:sldMkLst>
          <pc:docMk/>
          <pc:sldMk cId="369939949" sldId="300"/>
        </pc:sldMkLst>
        <pc:spChg chg="del mod">
          <ac:chgData name="Dorota Dominko-Boruc" userId="2d6b6d1c-ac92-41bd-8b2b-0c23076b75ac" providerId="ADAL" clId="{06F85DDA-C534-47BF-820A-2419105F5163}" dt="2026-09-24T13:03:59.711" v="82"/>
          <ac:spMkLst>
            <pc:docMk/>
            <pc:sldMk cId="369939949" sldId="300"/>
            <ac:spMk id="6" creationId="{8044A970-A2BE-4D4C-8AB1-A9AB5B9F54AB}"/>
          </ac:spMkLst>
        </pc:spChg>
      </pc:sldChg>
      <pc:sldChg chg="modSp mod">
        <pc:chgData name="Dorota Dominko-Boruc" userId="2d6b6d1c-ac92-41bd-8b2b-0c23076b75ac" providerId="ADAL" clId="{06F85DDA-C534-47BF-820A-2419105F5163}" dt="2026-09-25T09:24:51.324" v="174" actId="113"/>
        <pc:sldMkLst>
          <pc:docMk/>
          <pc:sldMk cId="3344251343" sldId="301"/>
        </pc:sldMkLst>
        <pc:spChg chg="mod">
          <ac:chgData name="Dorota Dominko-Boruc" userId="2d6b6d1c-ac92-41bd-8b2b-0c23076b75ac" providerId="ADAL" clId="{06F85DDA-C534-47BF-820A-2419105F5163}" dt="2026-09-25T09:24:51.324" v="174" actId="113"/>
          <ac:spMkLst>
            <pc:docMk/>
            <pc:sldMk cId="3344251343" sldId="301"/>
            <ac:spMk id="3" creationId="{4DAEB387-9083-4AC1-8CAD-FAE119529630}"/>
          </ac:spMkLst>
        </pc:spChg>
      </pc:sldChg>
      <pc:sldChg chg="modSp mod">
        <pc:chgData name="Dorota Dominko-Boruc" userId="2d6b6d1c-ac92-41bd-8b2b-0c23076b75ac" providerId="ADAL" clId="{06F85DDA-C534-47BF-820A-2419105F5163}" dt="2026-09-25T09:29:35.422" v="283" actId="113"/>
        <pc:sldMkLst>
          <pc:docMk/>
          <pc:sldMk cId="1897074011" sldId="302"/>
        </pc:sldMkLst>
        <pc:spChg chg="mod">
          <ac:chgData name="Dorota Dominko-Boruc" userId="2d6b6d1c-ac92-41bd-8b2b-0c23076b75ac" providerId="ADAL" clId="{06F85DDA-C534-47BF-820A-2419105F5163}" dt="2026-09-25T09:29:35.422" v="283" actId="113"/>
          <ac:spMkLst>
            <pc:docMk/>
            <pc:sldMk cId="1897074011" sldId="302"/>
            <ac:spMk id="3" creationId="{8F6A7FEF-9F2F-424D-9A22-7ADE92E5C27A}"/>
          </ac:spMkLst>
        </pc:spChg>
      </pc:sldChg>
      <pc:sldChg chg="modSp mod">
        <pc:chgData name="Dorota Dominko-Boruc" userId="2d6b6d1c-ac92-41bd-8b2b-0c23076b75ac" providerId="ADAL" clId="{06F85DDA-C534-47BF-820A-2419105F5163}" dt="2026-09-25T09:30:52.974" v="300" actId="113"/>
        <pc:sldMkLst>
          <pc:docMk/>
          <pc:sldMk cId="470340" sldId="303"/>
        </pc:sldMkLst>
        <pc:spChg chg="mod">
          <ac:chgData name="Dorota Dominko-Boruc" userId="2d6b6d1c-ac92-41bd-8b2b-0c23076b75ac" providerId="ADAL" clId="{06F85DDA-C534-47BF-820A-2419105F5163}" dt="2026-09-25T09:30:52.974" v="300" actId="113"/>
          <ac:spMkLst>
            <pc:docMk/>
            <pc:sldMk cId="470340" sldId="303"/>
            <ac:spMk id="3" creationId="{31A0F104-EF66-4D7B-BCC6-EC4718A3A485}"/>
          </ac:spMkLst>
        </pc:spChg>
      </pc:sldChg>
      <pc:sldChg chg="del">
        <pc:chgData name="Dorota Dominko-Boruc" userId="2d6b6d1c-ac92-41bd-8b2b-0c23076b75ac" providerId="ADAL" clId="{06F85DDA-C534-47BF-820A-2419105F5163}" dt="2026-09-24T13:07:24.515" v="115" actId="2696"/>
        <pc:sldMkLst>
          <pc:docMk/>
          <pc:sldMk cId="4155506454" sldId="304"/>
        </pc:sldMkLst>
      </pc:sldChg>
      <pc:sldChg chg="modSp new mod">
        <pc:chgData name="Dorota Dominko-Boruc" userId="2d6b6d1c-ac92-41bd-8b2b-0c23076b75ac" providerId="ADAL" clId="{06F85DDA-C534-47BF-820A-2419105F5163}" dt="2026-09-25T09:28:55.364" v="282" actId="20577"/>
        <pc:sldMkLst>
          <pc:docMk/>
          <pc:sldMk cId="1944923540" sldId="305"/>
        </pc:sldMkLst>
        <pc:spChg chg="mod">
          <ac:chgData name="Dorota Dominko-Boruc" userId="2d6b6d1c-ac92-41bd-8b2b-0c23076b75ac" providerId="ADAL" clId="{06F85DDA-C534-47BF-820A-2419105F5163}" dt="2026-09-24T13:07:13.201" v="114" actId="20577"/>
          <ac:spMkLst>
            <pc:docMk/>
            <pc:sldMk cId="1944923540" sldId="305"/>
            <ac:spMk id="2" creationId="{C415F4C4-BA5C-730F-450B-4E812ACB3264}"/>
          </ac:spMkLst>
        </pc:spChg>
        <pc:spChg chg="mod">
          <ac:chgData name="Dorota Dominko-Boruc" userId="2d6b6d1c-ac92-41bd-8b2b-0c23076b75ac" providerId="ADAL" clId="{06F85DDA-C534-47BF-820A-2419105F5163}" dt="2026-09-25T09:28:55.364" v="282" actId="20577"/>
          <ac:spMkLst>
            <pc:docMk/>
            <pc:sldMk cId="1944923540" sldId="305"/>
            <ac:spMk id="3" creationId="{52BD07C3-53B3-F438-FC05-2B95A181575C}"/>
          </ac:spMkLst>
        </pc:spChg>
      </pc:sldChg>
      <pc:sldChg chg="modSp new mod ord">
        <pc:chgData name="Dorota Dominko-Boruc" userId="2d6b6d1c-ac92-41bd-8b2b-0c23076b75ac" providerId="ADAL" clId="{06F85DDA-C534-47BF-820A-2419105F5163}" dt="2026-09-25T09:47:34.883" v="901" actId="20577"/>
        <pc:sldMkLst>
          <pc:docMk/>
          <pc:sldMk cId="2430599485" sldId="306"/>
        </pc:sldMkLst>
        <pc:spChg chg="mod">
          <ac:chgData name="Dorota Dominko-Boruc" userId="2d6b6d1c-ac92-41bd-8b2b-0c23076b75ac" providerId="ADAL" clId="{06F85DDA-C534-47BF-820A-2419105F5163}" dt="2026-09-25T09:43:22.366" v="426" actId="14100"/>
          <ac:spMkLst>
            <pc:docMk/>
            <pc:sldMk cId="2430599485" sldId="306"/>
            <ac:spMk id="2" creationId="{63FC98A5-CFF8-D316-68C6-EFEF4EE6D4A0}"/>
          </ac:spMkLst>
        </pc:spChg>
        <pc:spChg chg="mod">
          <ac:chgData name="Dorota Dominko-Boruc" userId="2d6b6d1c-ac92-41bd-8b2b-0c23076b75ac" providerId="ADAL" clId="{06F85DDA-C534-47BF-820A-2419105F5163}" dt="2026-09-25T09:47:34.883" v="901" actId="20577"/>
          <ac:spMkLst>
            <pc:docMk/>
            <pc:sldMk cId="2430599485" sldId="306"/>
            <ac:spMk id="3" creationId="{607C6CD1-2066-A100-ED43-022759BB0825}"/>
          </ac:spMkLst>
        </pc:spChg>
      </pc:sldChg>
      <pc:sldChg chg="new del">
        <pc:chgData name="Dorota Dominko-Boruc" userId="2d6b6d1c-ac92-41bd-8b2b-0c23076b75ac" providerId="ADAL" clId="{06F85DDA-C534-47BF-820A-2419105F5163}" dt="2026-09-25T09:48:20.001" v="903" actId="2696"/>
        <pc:sldMkLst>
          <pc:docMk/>
          <pc:sldMk cId="716224579" sldId="30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3A1A6-18D7-450F-BA72-E07E74C1F09D}" type="datetimeFigureOut">
              <a:rPr lang="pl-PL" smtClean="0"/>
              <a:t>30.09.2026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69149-C4B6-4B1D-81CE-88283CBD19A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43467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3A1A6-18D7-450F-BA72-E07E74C1F09D}" type="datetimeFigureOut">
              <a:rPr lang="pl-PL" smtClean="0"/>
              <a:t>30.09.2026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69149-C4B6-4B1D-81CE-88283CBD19A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6658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3A1A6-18D7-450F-BA72-E07E74C1F09D}" type="datetimeFigureOut">
              <a:rPr lang="pl-PL" smtClean="0"/>
              <a:t>30.09.2026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69149-C4B6-4B1D-81CE-88283CBD19A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37328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3A1A6-18D7-450F-BA72-E07E74C1F09D}" type="datetimeFigureOut">
              <a:rPr lang="pl-PL" smtClean="0"/>
              <a:t>30.09.2026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69149-C4B6-4B1D-81CE-88283CBD19A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00387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3A1A6-18D7-450F-BA72-E07E74C1F09D}" type="datetimeFigureOut">
              <a:rPr lang="pl-PL" smtClean="0"/>
              <a:t>30.09.2026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69149-C4B6-4B1D-81CE-88283CBD19A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8646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3A1A6-18D7-450F-BA72-E07E74C1F09D}" type="datetimeFigureOut">
              <a:rPr lang="pl-PL" smtClean="0"/>
              <a:t>30.09.2026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69149-C4B6-4B1D-81CE-88283CBD19A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93876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3A1A6-18D7-450F-BA72-E07E74C1F09D}" type="datetimeFigureOut">
              <a:rPr lang="pl-PL" smtClean="0"/>
              <a:t>30.09.2026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69149-C4B6-4B1D-81CE-88283CBD19A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27860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3A1A6-18D7-450F-BA72-E07E74C1F09D}" type="datetimeFigureOut">
              <a:rPr lang="pl-PL" smtClean="0"/>
              <a:t>30.09.2026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69149-C4B6-4B1D-81CE-88283CBD19A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4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3A1A6-18D7-450F-BA72-E07E74C1F09D}" type="datetimeFigureOut">
              <a:rPr lang="pl-PL" smtClean="0"/>
              <a:t>30.09.2026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69149-C4B6-4B1D-81CE-88283CBD19A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19915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3A1A6-18D7-450F-BA72-E07E74C1F09D}" type="datetimeFigureOut">
              <a:rPr lang="pl-PL" smtClean="0"/>
              <a:t>30.09.2026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69149-C4B6-4B1D-81CE-88283CBD19A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3345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3A1A6-18D7-450F-BA72-E07E74C1F09D}" type="datetimeFigureOut">
              <a:rPr lang="pl-PL" smtClean="0"/>
              <a:t>30.09.2026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69149-C4B6-4B1D-81CE-88283CBD19A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11750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D3A1A6-18D7-450F-BA72-E07E74C1F09D}" type="datetimeFigureOut">
              <a:rPr lang="pl-PL" smtClean="0"/>
              <a:t>30.09.2026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69149-C4B6-4B1D-81CE-88283CBD19A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13621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uratorium.waw.pl/pl/rodzice-i-uczniowie/egzaminy-zewnetrzne" TargetMode="External"/><Relationship Id="rId2" Type="http://schemas.openxmlformats.org/officeDocument/2006/relationships/hyperlink" Target="http://www.cke.gov.pl/egzamin-osmoklasisty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konkursy.kuratorium.waw.pl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onkursy.kuratorium.waw.pl/" TargetMode="External"/><Relationship Id="rId2" Type="http://schemas.openxmlformats.org/officeDocument/2006/relationships/hyperlink" Target="http://www.edukacja.warszawa.pl/dla-ucznia-i-rodzica/rekrutacja/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onkursy.kuratorium.waw.pl/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EGZAMIN ÓSMOKLASISTY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INFORMACJE WSTĘPNE</a:t>
            </a:r>
          </a:p>
          <a:p>
            <a:pPr algn="r"/>
            <a:endParaRPr lang="pl-PL" dirty="0"/>
          </a:p>
          <a:p>
            <a:pPr algn="r"/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79085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WAŻNE ADRESY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>
                <a:hlinkClick r:id="rId2"/>
              </a:rPr>
              <a:t>www.cke.gov.pl/egzamin-osmoklasisty</a:t>
            </a:r>
            <a:endParaRPr lang="pl-PL" dirty="0"/>
          </a:p>
          <a:p>
            <a:r>
              <a:rPr lang="pl-PL" dirty="0">
                <a:hlinkClick r:id="rId3"/>
              </a:rPr>
              <a:t>www.kuratorium.waw.pl/pl/rodzice-i-uczniowie/egzaminy-zewnetrzne</a:t>
            </a:r>
            <a:endParaRPr lang="pl-PL" dirty="0"/>
          </a:p>
          <a:p>
            <a:r>
              <a:rPr lang="pl-PL" dirty="0">
                <a:hlinkClick r:id="rId4"/>
              </a:rPr>
              <a:t>https://konkursy.kuratorium.waw.pl/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45753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WAŻNE DOKUMENTY na stronie CKE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/>
              <a:buChar char="Ø"/>
            </a:pPr>
            <a:r>
              <a:rPr lang="pl-PL" dirty="0"/>
              <a:t>INFORMACJE O SPOSOBACH PRZEPROWADZENIA EGZAMINU</a:t>
            </a:r>
            <a:endParaRPr lang="pl-PL" b="1" dirty="0"/>
          </a:p>
          <a:p>
            <a:pPr>
              <a:buFont typeface="Wingdings"/>
              <a:buChar char="Ø"/>
            </a:pPr>
            <a:r>
              <a:rPr lang="pl-PL" dirty="0"/>
              <a:t>KOMUNIKAT O PRZYBORACH</a:t>
            </a:r>
          </a:p>
          <a:p>
            <a:pPr>
              <a:buFont typeface="Wingdings"/>
              <a:buChar char="Ø"/>
            </a:pPr>
            <a:r>
              <a:rPr lang="pl-PL" dirty="0"/>
              <a:t>KOMUNIKAT O DOSTOSOWANIACH</a:t>
            </a:r>
          </a:p>
        </p:txBody>
      </p:sp>
    </p:spTree>
    <p:extLst>
      <p:ext uri="{BB962C8B-B14F-4D97-AF65-F5344CB8AC3E}">
        <p14:creationId xmlns:p14="http://schemas.microsoft.com/office/powerpoint/2010/main" val="576689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88885" y="188640"/>
            <a:ext cx="8435280" cy="1066130"/>
          </a:xfrm>
        </p:spPr>
        <p:txBody>
          <a:bodyPr>
            <a:normAutofit/>
          </a:bodyPr>
          <a:lstStyle/>
          <a:p>
            <a:r>
              <a:rPr lang="pl-PL" sz="2000" b="1" i="1" dirty="0"/>
              <a:t>Informacje dyrektora Centralnej Komisji Egzaminacyjnej </a:t>
            </a:r>
            <a:r>
              <a:rPr lang="pl-PL" sz="2000" b="1" i="1" dirty="0">
                <a:solidFill>
                  <a:srgbClr val="FF0000"/>
                </a:solidFill>
              </a:rPr>
              <a:t>o sposobie organizacji i przeprowadzanie egzaminu ósmoklasisty </a:t>
            </a:r>
            <a:r>
              <a:rPr lang="pl-PL" sz="2000" b="1" i="1" dirty="0"/>
              <a:t>w 2027 roku </a:t>
            </a:r>
            <a:endParaRPr lang="pl-PL" sz="20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23528" y="1772816"/>
            <a:ext cx="8435280" cy="478539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b="1" dirty="0"/>
              <a:t>Egzamin ósmoklasisty jest egzaminem </a:t>
            </a:r>
            <a:r>
              <a:rPr lang="pl-PL" b="1" u="sng" dirty="0"/>
              <a:t>obowiązkowym</a:t>
            </a:r>
            <a:r>
              <a:rPr lang="pl-PL" b="1" dirty="0"/>
              <a:t>, co oznacza, że każdy uczeń musi do niego przystąpić, aby ukończyć szkołę. Nie jest określony minimalny wynik, jaki uczeń powinien uzyskać, dlatego egzaminu ósmoklasisty nie można nie zdać.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83127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Podstawowe zasady przeprowadzenia egzaminu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l-PL" dirty="0"/>
              <a:t>Egzamin ósmoklasisty jest przeprowadzany w formie pisemnej.</a:t>
            </a:r>
            <a:endParaRPr lang="pl-PL" b="1" dirty="0"/>
          </a:p>
          <a:p>
            <a:pPr marL="0" indent="0">
              <a:buNone/>
            </a:pPr>
            <a:r>
              <a:rPr lang="pl-PL" u="sng" dirty="0"/>
              <a:t>Ó</a:t>
            </a:r>
            <a:r>
              <a:rPr lang="pl-PL" dirty="0"/>
              <a:t>smoklasista przystępuje do egzaminu z trzech przedmiotów obowiązkowych, tj.:</a:t>
            </a:r>
          </a:p>
          <a:p>
            <a:r>
              <a:rPr lang="pl-PL" dirty="0"/>
              <a:t>języka polskiego</a:t>
            </a:r>
          </a:p>
          <a:p>
            <a:r>
              <a:rPr lang="pl-PL" dirty="0"/>
              <a:t>matematyki</a:t>
            </a:r>
          </a:p>
          <a:p>
            <a:r>
              <a:rPr lang="pl-PL" dirty="0"/>
              <a:t>języka obcego nowożytnego.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b="1" dirty="0"/>
              <a:t>Ósmoklasista przystępuje do egzaminu z jednego z następujących języków obcych nowożytnych: </a:t>
            </a:r>
            <a:r>
              <a:rPr lang="pl-PL" b="1" u="sng" dirty="0"/>
              <a:t>angielskiego, hiszpańskiego, niemieckiego. </a:t>
            </a:r>
            <a:r>
              <a:rPr lang="pl-PL" b="1" dirty="0"/>
              <a:t>Uczeń może wybrać tylko ten język, którego uczy się w szkole w ramach </a:t>
            </a:r>
            <a:r>
              <a:rPr lang="pl-PL" b="1" dirty="0">
                <a:solidFill>
                  <a:srgbClr val="FF0000"/>
                </a:solidFill>
              </a:rPr>
              <a:t>obowiązkowych zajęć edukacyjnych.</a:t>
            </a:r>
          </a:p>
          <a:p>
            <a:pPr marL="0" indent="0">
              <a:buNone/>
            </a:pPr>
            <a:br>
              <a:rPr lang="pl-PL" b="1" dirty="0"/>
            </a:br>
            <a:r>
              <a:rPr lang="pl-PL" dirty="0"/>
              <a:t>Egzamin ósmoklasisty w 2027 r. jest przeprowadzany na podstawie wymagań określonych w podstawie programowej kształcenia ogólnego (z 2024 r.) dla szkoły podstawowej. </a:t>
            </a:r>
          </a:p>
        </p:txBody>
      </p:sp>
    </p:spTree>
    <p:extLst>
      <p:ext uri="{BB962C8B-B14F-4D97-AF65-F5344CB8AC3E}">
        <p14:creationId xmlns:p14="http://schemas.microsoft.com/office/powerpoint/2010/main" val="2895904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TERMIN PODSTAWOWY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rabicParenR"/>
            </a:pPr>
            <a:r>
              <a:rPr lang="pl-PL" sz="2800" dirty="0"/>
              <a:t>język polski – </a:t>
            </a:r>
            <a:r>
              <a:rPr lang="pl-PL" sz="2800" b="1" dirty="0"/>
              <a:t>10 maja 2027 </a:t>
            </a:r>
            <a:r>
              <a:rPr lang="pl-PL" sz="2800" dirty="0"/>
              <a:t>r. poniedziałek</a:t>
            </a:r>
          </a:p>
          <a:p>
            <a:pPr marL="0" indent="0">
              <a:buNone/>
            </a:pPr>
            <a:r>
              <a:rPr lang="pl-PL" sz="2800" dirty="0"/>
              <a:t>      godz. 9.00 (150 minut )</a:t>
            </a:r>
          </a:p>
          <a:p>
            <a:pPr marL="0" indent="0">
              <a:buNone/>
            </a:pPr>
            <a:r>
              <a:rPr lang="pl-PL" sz="2800" dirty="0"/>
              <a:t>2)  matematyka – </a:t>
            </a:r>
            <a:r>
              <a:rPr lang="pl-PL" sz="2800" b="1" dirty="0"/>
              <a:t>11 maja 2027 r. </a:t>
            </a:r>
            <a:r>
              <a:rPr lang="pl-PL" sz="2800" dirty="0"/>
              <a:t>wtorek</a:t>
            </a:r>
          </a:p>
          <a:p>
            <a:pPr marL="0" indent="0">
              <a:buNone/>
            </a:pPr>
            <a:r>
              <a:rPr lang="pl-PL" sz="2800" dirty="0"/>
              <a:t>      godz. 9.00 (125 minut)</a:t>
            </a:r>
          </a:p>
          <a:p>
            <a:pPr marL="0" indent="0">
              <a:buNone/>
            </a:pPr>
            <a:r>
              <a:rPr lang="pl-PL" sz="2800" dirty="0"/>
              <a:t>3)  język obcy nowożytny – </a:t>
            </a:r>
            <a:r>
              <a:rPr lang="pl-PL" sz="2800" b="1" dirty="0"/>
              <a:t>12 maja 2027 r. </a:t>
            </a:r>
            <a:r>
              <a:rPr lang="pl-PL" sz="2800" dirty="0"/>
              <a:t>środa</a:t>
            </a:r>
          </a:p>
          <a:p>
            <a:pPr marL="0" indent="0">
              <a:buNone/>
            </a:pPr>
            <a:r>
              <a:rPr lang="pl-PL" sz="2800" dirty="0"/>
              <a:t>      godz. 9.00 (110 minut)</a:t>
            </a:r>
          </a:p>
          <a:p>
            <a:pPr marL="0" indent="0">
              <a:buNone/>
            </a:pPr>
            <a:endParaRPr lang="pl-PL" sz="2800" dirty="0"/>
          </a:p>
          <a:p>
            <a:pPr marL="0" indent="0" algn="just">
              <a:buNone/>
            </a:pPr>
            <a:r>
              <a:rPr lang="pl-PL" sz="2600" dirty="0"/>
              <a:t>W tym czasie uczeń rozwiązuje zadania egzaminacyjne, sprawdza poprawność rozwiązań zadań egzaminacyjnych, przenosi odpowiedzi do zadań zamkniętych na kartę odpowiedzi oraz sprawdza poprawność przeniesienia odpowiedzi na kartę odpowiedzi.</a:t>
            </a:r>
          </a:p>
          <a:p>
            <a:pPr marL="0" indent="0">
              <a:buNone/>
            </a:pP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1981783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836712"/>
          </a:xfrm>
        </p:spPr>
        <p:txBody>
          <a:bodyPr/>
          <a:lstStyle/>
          <a:p>
            <a:r>
              <a:rPr lang="pl-PL" dirty="0"/>
              <a:t>TERMIN DODATKOWY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68863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l-PL" sz="2800" dirty="0"/>
              <a:t>1)  język polski – 9 czerwca 2027 r. środa</a:t>
            </a:r>
          </a:p>
          <a:p>
            <a:pPr marL="0" indent="0">
              <a:buNone/>
            </a:pPr>
            <a:r>
              <a:rPr lang="pl-PL" sz="2800" dirty="0"/>
              <a:t>      godz. 9.00</a:t>
            </a:r>
          </a:p>
          <a:p>
            <a:pPr marL="0" indent="0">
              <a:buNone/>
            </a:pPr>
            <a:r>
              <a:rPr lang="pl-PL" sz="2800" dirty="0"/>
              <a:t>2)  matematyka – 10 czerwca 2027 r. czwartek</a:t>
            </a:r>
          </a:p>
          <a:p>
            <a:pPr marL="0" indent="0">
              <a:buNone/>
            </a:pPr>
            <a:r>
              <a:rPr lang="pl-PL" sz="2800" dirty="0"/>
              <a:t>      godz. 9.00</a:t>
            </a:r>
          </a:p>
          <a:p>
            <a:pPr marL="514350" indent="-514350">
              <a:buAutoNum type="arabicParenR" startAt="3"/>
            </a:pPr>
            <a:r>
              <a:rPr lang="pl-PL" sz="2800" dirty="0"/>
              <a:t>język obcy nowożytny – 11 czerwca 2027 r. piątek      godz. 9.00</a:t>
            </a:r>
          </a:p>
          <a:p>
            <a:pPr marL="0" indent="0">
              <a:buNone/>
            </a:pPr>
            <a:endParaRPr lang="pl-PL" sz="2800" dirty="0"/>
          </a:p>
          <a:p>
            <a:pPr marL="0" indent="0">
              <a:buNone/>
            </a:pPr>
            <a:r>
              <a:rPr lang="pl-PL" sz="2600" i="1" dirty="0"/>
              <a:t>Do egzaminu ósmoklasisty w terminie dodatkowym przystępuje uczeń, który: </a:t>
            </a:r>
          </a:p>
          <a:p>
            <a:pPr marL="514350" indent="-514350">
              <a:buAutoNum type="arabicParenR"/>
            </a:pPr>
            <a:r>
              <a:rPr lang="pl-PL" sz="2600" i="1" dirty="0"/>
              <a:t>z przyczyn losowych lub zdrowotnych nie przystąpił do egzaminu ósmoklasisty z danego przedmiotu lub przedmiotów w terminie głównym ALBO </a:t>
            </a:r>
          </a:p>
          <a:p>
            <a:pPr marL="514350" indent="-514350">
              <a:buAutoNum type="arabicParenR"/>
            </a:pPr>
            <a:r>
              <a:rPr lang="pl-PL" sz="2600" i="1" dirty="0"/>
              <a:t>przerwał lub któremu przerwano i unieważniono egzamin ósmoklasisty z danego przedmiotu lub przedmiotów w terminie głównym (również z przyczyn losowych lub zdrowotnych).</a:t>
            </a:r>
          </a:p>
          <a:p>
            <a:pPr marL="0" indent="0">
              <a:buNone/>
            </a:pPr>
            <a:r>
              <a:rPr lang="pl-PL" sz="2600" i="1" dirty="0"/>
              <a:t>Do egzaminu ósmoklasisty w terminie dodatkowym przystępuje również uczeń, któremu dyrektor OKE lub dyrektor CKE unieważnił egzamin z danego przedmiotu lub przedmiotów. </a:t>
            </a:r>
          </a:p>
          <a:p>
            <a:pPr marL="0" indent="0">
              <a:buNone/>
            </a:pPr>
            <a:r>
              <a:rPr lang="pl-PL" sz="2600" i="1" dirty="0"/>
              <a:t>Do egzaminu ósmoklasisty w terminie dodatkowym zdający przystępuje w szkole, której jest uczniem lub słuchaczem.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578853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WYNIKI EGZAMINU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Udostępnienie wyników w systemie ZIU</a:t>
            </a:r>
          </a:p>
          <a:p>
            <a:pPr marL="0" indent="0">
              <a:buNone/>
            </a:pPr>
            <a:r>
              <a:rPr lang="pl-PL" dirty="0"/>
              <a:t> – 6 lipca 2027 r.</a:t>
            </a:r>
          </a:p>
          <a:p>
            <a:r>
              <a:rPr lang="pl-PL" dirty="0"/>
              <a:t>Wydanie zaświadczeń – 6 lipca 2027 r.</a:t>
            </a:r>
          </a:p>
        </p:txBody>
      </p:sp>
    </p:spTree>
    <p:extLst>
      <p:ext uri="{BB962C8B-B14F-4D97-AF65-F5344CB8AC3E}">
        <p14:creationId xmlns:p14="http://schemas.microsoft.com/office/powerpoint/2010/main" val="37849529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Jakie informacje znajdują się </a:t>
            </a:r>
            <a:br>
              <a:rPr lang="pl-PL" dirty="0"/>
            </a:br>
            <a:r>
              <a:rPr lang="pl-PL" dirty="0"/>
              <a:t>na zaświadczeniu OKE ?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853136"/>
          </a:xfrm>
        </p:spPr>
        <p:txBody>
          <a:bodyPr>
            <a:normAutofit fontScale="70000" lnSpcReduction="20000"/>
          </a:bodyPr>
          <a:lstStyle/>
          <a:p>
            <a:r>
              <a:rPr lang="pl-PL" dirty="0"/>
              <a:t>Na zaświadczeniu podany będzie wynik procentowy oraz wynik na skali ‎centylowej dla egzaminu z każdego przedmiotu.</a:t>
            </a:r>
          </a:p>
          <a:p>
            <a:r>
              <a:rPr lang="pl-PL" dirty="0"/>
              <a:t>Wynik procentowy to odsetek punktów (zaokrąglony do liczby całkowitej), który uczeń ‎zdobył za zadania z danego przedmiotu. ‎</a:t>
            </a:r>
          </a:p>
          <a:p>
            <a:r>
              <a:rPr lang="pl-PL" dirty="0"/>
              <a:t>Wynik centylowy to odsetek liczby ósmoklasistów (zaokrąglony do liczby całkowitej), którzy ‎uzyskali z egzaminu z danego przedmiotu wynik taki sam lub niższy niż zdający. ‎</a:t>
            </a:r>
          </a:p>
          <a:p>
            <a:pPr marL="0" indent="0">
              <a:buNone/>
            </a:pPr>
            <a:r>
              <a:rPr lang="pl-PL" dirty="0"/>
              <a:t>Na przykład uczeń, który z języka polskiego uzyskał 78% punktów możliwych do zdobycia ‎‎(wynik procentowy), dowie się z zaświadczenia, że wynik taki sam lub niższy uzyskało ‎‎73% wszystkich zdających (wynik centylowy), co oznacza, że wynik wyższy uzyskało ‎‎27% zdających. Wynik centylowy umożliwia porównanie swojego wyniku z wynikami ‎uczniów </a:t>
            </a:r>
            <a:r>
              <a:rPr lang="pl-PL" b="1" dirty="0"/>
              <a:t>w całym kraju</a:t>
            </a:r>
            <a:r>
              <a:rPr lang="pl-PL" dirty="0"/>
              <a:t>.‎</a:t>
            </a:r>
          </a:p>
          <a:p>
            <a:r>
              <a:rPr lang="pl-PL" dirty="0"/>
              <a:t>Wyniki egzaminacyjne są ostateczne i nie mogą być podważone na drodze sądowej.‎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802072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800" b="1" i="1" dirty="0"/>
              <a:t>Komunikat dyrektora Centralnej Komisji Egzaminacyjnej z 20 sierpnia 2026 r. w sprawie </a:t>
            </a:r>
            <a:r>
              <a:rPr lang="pl-PL" sz="1800" b="1" i="1" dirty="0">
                <a:solidFill>
                  <a:srgbClr val="FF0000"/>
                </a:solidFill>
              </a:rPr>
              <a:t>materiałów i przyborów pomocniczych</a:t>
            </a:r>
            <a:r>
              <a:rPr lang="pl-PL" sz="1800" b="1" i="1" dirty="0"/>
              <a:t>, z których mogą korzystać zdający na egzaminie ósmoklasisty w 2027 roku </a:t>
            </a:r>
          </a:p>
        </p:txBody>
      </p:sp>
      <p:pic>
        <p:nvPicPr>
          <p:cNvPr id="8" name="Symbol zastępczy zawartości 7">
            <a:extLst>
              <a:ext uri="{FF2B5EF4-FFF2-40B4-BE49-F238E27FC236}">
                <a16:creationId xmlns:a16="http://schemas.microsoft.com/office/drawing/2014/main" id="{FD6161C3-73E8-4036-9134-B8CB8838B4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3568" y="1417638"/>
            <a:ext cx="8003232" cy="4096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2865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76FA2B5-2F6D-449B-870C-44E8024E7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EC3C9D9A-205A-42C3-B349-10278752E3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88641"/>
            <a:ext cx="8363272" cy="4104456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7A5AF51A-1049-4F0F-936E-F83C173FD23D}"/>
              </a:ext>
            </a:extLst>
          </p:cNvPr>
          <p:cNvSpPr txBox="1"/>
          <p:nvPr/>
        </p:nvSpPr>
        <p:spPr>
          <a:xfrm>
            <a:off x="2987824" y="1988840"/>
            <a:ext cx="29523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b="1" dirty="0">
                <a:solidFill>
                  <a:srgbClr val="FF0000"/>
                </a:solidFill>
              </a:rPr>
              <a:t>Kalkulator prosty – jest to kalkulator, który umożliwia wykonywanie tylko dodawania, odejmowania, mnożenia, dzielenia, ewentualnie obliczanie procentów lub pierwiastków kwadratowych z liczb. </a:t>
            </a:r>
          </a:p>
        </p:txBody>
      </p:sp>
    </p:spTree>
    <p:extLst>
      <p:ext uri="{BB962C8B-B14F-4D97-AF65-F5344CB8AC3E}">
        <p14:creationId xmlns:p14="http://schemas.microsoft.com/office/powerpoint/2010/main" val="3699399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332657"/>
            <a:ext cx="8229600" cy="57902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pl-PL" sz="2000" dirty="0"/>
          </a:p>
          <a:p>
            <a:pPr marL="0" indent="0" algn="just">
              <a:buNone/>
            </a:pPr>
            <a:endParaRPr lang="pl-PL" sz="2000" dirty="0"/>
          </a:p>
          <a:p>
            <a:pPr marL="0" indent="0" algn="just">
              <a:buNone/>
            </a:pPr>
            <a:r>
              <a:rPr lang="pl-PL" sz="2000" dirty="0"/>
              <a:t>Każdy zdający powinien mieć na egzaminie ósmoklasisty z każdego przedmiotu </a:t>
            </a:r>
            <a:r>
              <a:rPr lang="pl-PL" sz="2000" b="1" dirty="0"/>
              <a:t>długopis (lub pióro) z czarnym tuszem (atramentem</a:t>
            </a:r>
            <a:r>
              <a:rPr lang="pl-PL" sz="2000" dirty="0"/>
              <a:t>) przeznaczony do zapisywania rozwiązań (odpowiedzi). Niedozwolone jest korzystanie z długopisów zmazywalnych/ścieralnych, cienkopisów, flamastrów.</a:t>
            </a:r>
          </a:p>
          <a:p>
            <a:pPr marL="0" indent="0" algn="just">
              <a:buNone/>
            </a:pPr>
            <a:endParaRPr lang="pl-PL" sz="2000" dirty="0"/>
          </a:p>
          <a:p>
            <a:pPr marL="0" indent="0" algn="just">
              <a:buNone/>
            </a:pPr>
            <a:r>
              <a:rPr lang="pl-PL" sz="2000" dirty="0"/>
              <a:t>Dodatkowo na egzaminie </a:t>
            </a:r>
            <a:r>
              <a:rPr lang="pl-PL" sz="2000" b="1" dirty="0"/>
              <a:t>z matematyki </a:t>
            </a:r>
            <a:r>
              <a:rPr lang="pl-PL" sz="2000" dirty="0"/>
              <a:t>każdy zdający powinien </a:t>
            </a:r>
            <a:r>
              <a:rPr lang="pl-PL" sz="2000" b="1" dirty="0"/>
              <a:t>mieć linijkę</a:t>
            </a:r>
            <a:r>
              <a:rPr lang="pl-PL" sz="2000" dirty="0"/>
              <a:t>. Rysunki – jeżeli trzeba je wykonać – zdający wykonują długopisem. Nie wykonuje się rysunków ołówkiem.</a:t>
            </a:r>
          </a:p>
        </p:txBody>
      </p:sp>
    </p:spTree>
    <p:extLst>
      <p:ext uri="{BB962C8B-B14F-4D97-AF65-F5344CB8AC3E}">
        <p14:creationId xmlns:p14="http://schemas.microsoft.com/office/powerpoint/2010/main" val="30535695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800" dirty="0"/>
              <a:t>Komunikat dyrektora Centralnej Komisji Egzaminacyjnej z 20 sierpnia 2026 r. w sprawie szczegółowych sposobów </a:t>
            </a:r>
            <a:r>
              <a:rPr lang="pl-PL" sz="1800" b="1" dirty="0">
                <a:solidFill>
                  <a:srgbClr val="FF0000"/>
                </a:solidFill>
              </a:rPr>
              <a:t>dostosowania warunków i form</a:t>
            </a:r>
            <a:r>
              <a:rPr lang="pl-PL" sz="1800" dirty="0">
                <a:solidFill>
                  <a:srgbClr val="FF0000"/>
                </a:solidFill>
              </a:rPr>
              <a:t> </a:t>
            </a:r>
            <a:r>
              <a:rPr lang="pl-PL" sz="1800" dirty="0"/>
              <a:t>przeprowadzania egzaminu ósmoklasisty w roku szkolnym 2026/2027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16572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dirty="0"/>
              <a:t>Informuje o dostępnych formach i rodzajach dostosowań</a:t>
            </a:r>
          </a:p>
          <a:p>
            <a:pPr>
              <a:buFont typeface="Wingdings"/>
              <a:buChar char="Ø"/>
            </a:pPr>
            <a:r>
              <a:rPr lang="pl-PL" dirty="0"/>
              <a:t>zdających ze specjalnymi potrzebami edukacyjnymi, w tym niepełnosprawnych, niedostosowanych społecznie oraz zagrożonych niedostosowaniem społecznym, uczniów ze specyficznymi trudnościami w uczeniu się  </a:t>
            </a:r>
          </a:p>
          <a:p>
            <a:pPr>
              <a:buFont typeface="Wingdings"/>
              <a:buChar char="Ø"/>
            </a:pPr>
            <a:r>
              <a:rPr lang="pl-PL" dirty="0"/>
              <a:t>uczniów, o których mowa w art. 165 ust. 1 ustawy z dnia 14 grudnia 2016 r. Prawo oświatowe</a:t>
            </a:r>
          </a:p>
          <a:p>
            <a:pPr marL="0" indent="0">
              <a:buNone/>
            </a:pPr>
            <a:r>
              <a:rPr lang="pl-PL" dirty="0"/>
              <a:t> </a:t>
            </a:r>
          </a:p>
          <a:p>
            <a:pPr marL="0" indent="0">
              <a:buNone/>
            </a:pPr>
            <a:r>
              <a:rPr lang="pl-P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008172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976664"/>
          </a:xfrm>
        </p:spPr>
        <p:txBody>
          <a:bodyPr>
            <a:noAutofit/>
          </a:bodyPr>
          <a:lstStyle/>
          <a:p>
            <a:pPr marL="514350" indent="-514350" algn="just">
              <a:buAutoNum type="arabicPeriod"/>
            </a:pPr>
            <a:r>
              <a:rPr lang="pl-PL" sz="1800" dirty="0"/>
              <a:t>Dostosowanie </a:t>
            </a:r>
            <a:r>
              <a:rPr lang="pl-PL" sz="1800" b="1" dirty="0"/>
              <a:t>formy</a:t>
            </a:r>
            <a:r>
              <a:rPr lang="pl-PL" sz="1800" dirty="0"/>
              <a:t> egzaminu ósmoklasisty polega na przygotowaniu </a:t>
            </a:r>
          </a:p>
          <a:p>
            <a:pPr marL="0" indent="0" algn="just">
              <a:buNone/>
            </a:pPr>
            <a:r>
              <a:rPr lang="pl-PL" sz="1800" b="1" dirty="0"/>
              <a:t>odrębnych arkuszy </a:t>
            </a:r>
            <a:r>
              <a:rPr lang="pl-PL" sz="1800" dirty="0"/>
              <a:t>dostosowanych do rodzaju niepełnosprawności lub potrzeb ucznia. </a:t>
            </a:r>
            <a:r>
              <a:rPr lang="pl-PL" sz="1800" b="1" dirty="0"/>
              <a:t>Arkusze w dostosowanej formie </a:t>
            </a:r>
            <a:r>
              <a:rPr lang="pl-PL" sz="1800" dirty="0"/>
              <a:t>są przygotowywane dla uczniów (na podstawie orzeczenia o potrzebie KS): </a:t>
            </a:r>
          </a:p>
          <a:p>
            <a:pPr algn="just">
              <a:buAutoNum type="arabicParenR"/>
            </a:pPr>
            <a:r>
              <a:rPr lang="pl-PL" sz="1800" dirty="0"/>
              <a:t>z autyzmem, w tym z zespołem Aspergera </a:t>
            </a:r>
            <a:r>
              <a:rPr lang="pl-PL" sz="1800" dirty="0">
                <a:highlight>
                  <a:srgbClr val="FFFF00"/>
                </a:highlight>
              </a:rPr>
              <a:t>(O-200)</a:t>
            </a:r>
          </a:p>
          <a:p>
            <a:pPr algn="just">
              <a:buAutoNum type="arabicParenR"/>
            </a:pPr>
            <a:r>
              <a:rPr lang="pl-PL" sz="1800" dirty="0"/>
              <a:t>słabowidzących </a:t>
            </a:r>
          </a:p>
          <a:p>
            <a:pPr algn="just">
              <a:buAutoNum type="arabicParenR"/>
            </a:pPr>
            <a:r>
              <a:rPr lang="pl-PL" sz="1800" dirty="0"/>
              <a:t>niewidomych </a:t>
            </a:r>
          </a:p>
          <a:p>
            <a:pPr algn="just">
              <a:buAutoNum type="arabicParenR"/>
            </a:pPr>
            <a:r>
              <a:rPr lang="pl-PL" sz="1800" dirty="0"/>
              <a:t>słabosłyszących i niesłyszących </a:t>
            </a:r>
          </a:p>
          <a:p>
            <a:pPr algn="just">
              <a:buAutoNum type="arabicParenR"/>
            </a:pPr>
            <a:r>
              <a:rPr lang="pl-PL" sz="1800" dirty="0"/>
              <a:t>z niepełnosprawnością intelektualną w stopniu lekkim </a:t>
            </a:r>
          </a:p>
          <a:p>
            <a:pPr algn="just">
              <a:buAutoNum type="arabicParenR"/>
            </a:pPr>
            <a:r>
              <a:rPr lang="pl-PL" sz="1800" dirty="0"/>
              <a:t> z afazją </a:t>
            </a:r>
            <a:r>
              <a:rPr lang="pl-PL" sz="1800" dirty="0">
                <a:highlight>
                  <a:srgbClr val="FFFF00"/>
                </a:highlight>
              </a:rPr>
              <a:t>(O-900)</a:t>
            </a:r>
          </a:p>
          <a:p>
            <a:pPr algn="just">
              <a:buAutoNum type="arabicParenR"/>
            </a:pPr>
            <a:r>
              <a:rPr lang="pl-PL" sz="1800" dirty="0"/>
              <a:t>Z niepełnosprawnością ruchową spowodowaną mózgowym porażeniem dziecięcym </a:t>
            </a:r>
          </a:p>
          <a:p>
            <a:pPr algn="just">
              <a:buAutoNum type="arabicParenR"/>
            </a:pPr>
            <a:r>
              <a:rPr lang="pl-PL" sz="1800" dirty="0"/>
              <a:t>którym ograniczona znajomość języka polskiego utrudnia zrozumienie czytanego tekstu – </a:t>
            </a:r>
            <a:r>
              <a:rPr lang="pl-PL" sz="1800" dirty="0">
                <a:highlight>
                  <a:srgbClr val="FFFF00"/>
                </a:highlight>
              </a:rPr>
              <a:t>cudzoziemców</a:t>
            </a:r>
            <a:r>
              <a:rPr lang="pl-PL" sz="1800" dirty="0"/>
              <a:t> (dotyczy egzaminu z języka polskiego i matematyki) – tu pozytywna opinii rady pedagogicznej </a:t>
            </a:r>
          </a:p>
          <a:p>
            <a:pPr algn="just">
              <a:buAutoNum type="arabicParenR"/>
            </a:pPr>
            <a:r>
              <a:rPr lang="pl-PL" sz="1800" dirty="0"/>
              <a:t>z niepełnosprawnościami sprzężonymi  </a:t>
            </a:r>
          </a:p>
          <a:p>
            <a:pPr algn="just">
              <a:buAutoNum type="arabicParenR"/>
            </a:pPr>
            <a:r>
              <a:rPr lang="pl-PL" sz="1800" dirty="0"/>
              <a:t>z zaburzeniem widzenia barw.</a:t>
            </a:r>
          </a:p>
          <a:p>
            <a:pPr marL="0" indent="0" algn="just">
              <a:buNone/>
            </a:pP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31010123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C663F0F-86E5-4293-9BB7-B94A9F89F5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747" y="522391"/>
            <a:ext cx="8229600" cy="6106690"/>
          </a:xfrm>
        </p:spPr>
        <p:txBody>
          <a:bodyPr>
            <a:normAutofit fontScale="40000" lnSpcReduction="20000"/>
          </a:bodyPr>
          <a:lstStyle/>
          <a:p>
            <a:pPr marL="514350" indent="-514350" algn="just">
              <a:buAutoNum type="arabicPeriod" startAt="2"/>
            </a:pPr>
            <a:r>
              <a:rPr lang="pl-PL" sz="5000" dirty="0"/>
              <a:t>Dostosowanie </a:t>
            </a:r>
            <a:r>
              <a:rPr lang="pl-PL" sz="5000" b="1" dirty="0"/>
              <a:t>warunków </a:t>
            </a:r>
            <a:r>
              <a:rPr lang="pl-PL" sz="5000" dirty="0"/>
              <a:t>przeprowadzania egzaminu ósmoklasisty </a:t>
            </a:r>
          </a:p>
          <a:p>
            <a:pPr marL="0" indent="0" algn="just">
              <a:buNone/>
            </a:pPr>
            <a:r>
              <a:rPr lang="pl-PL" sz="5000" dirty="0"/>
              <a:t>polega między innymi na: </a:t>
            </a:r>
          </a:p>
          <a:p>
            <a:pPr marL="0" indent="0" algn="just">
              <a:buNone/>
            </a:pPr>
            <a:r>
              <a:rPr lang="pl-PL" sz="4000" dirty="0"/>
              <a:t>1) </a:t>
            </a:r>
            <a:r>
              <a:rPr lang="pl-PL" sz="4500" dirty="0"/>
              <a:t>zminimalizowaniu ograniczeń wynikających z niepełnosprawności, niedostosowania społecznego lub zagrożenia niedostosowaniem społecznym ucznia </a:t>
            </a:r>
          </a:p>
          <a:p>
            <a:pPr marL="0" indent="0" algn="just">
              <a:buNone/>
            </a:pPr>
            <a:r>
              <a:rPr lang="pl-PL" sz="4500" dirty="0"/>
              <a:t>2) zapewnieniu uczniowi </a:t>
            </a:r>
            <a:r>
              <a:rPr lang="pl-PL" sz="4500" b="1" dirty="0"/>
              <a:t>miejsca pracy </a:t>
            </a:r>
            <a:r>
              <a:rPr lang="pl-PL" sz="4500" dirty="0"/>
              <a:t>odpowiedniego do jego potrzeb edukacyjnych oraz możliwości psychofizycznych </a:t>
            </a:r>
          </a:p>
          <a:p>
            <a:pPr marL="0" indent="0" algn="just">
              <a:buNone/>
            </a:pPr>
            <a:r>
              <a:rPr lang="pl-PL" sz="4500" dirty="0"/>
              <a:t>3) wykorzystaniu odpowiedniego sprzętu specjalistycznego, środków dydaktycznych lub urządzenia telekomunikacyjnego wyposażonego w aplikację mobilną służącą do monitorowania stanu zdrowia ucznia </a:t>
            </a:r>
          </a:p>
          <a:p>
            <a:pPr marL="0" indent="0" algn="just">
              <a:buNone/>
            </a:pPr>
            <a:r>
              <a:rPr lang="pl-PL" sz="4500" dirty="0"/>
              <a:t>4) odpowiednim </a:t>
            </a:r>
            <a:r>
              <a:rPr lang="pl-PL" sz="4500" b="1" dirty="0"/>
              <a:t>przedłużeniu czasu </a:t>
            </a:r>
            <a:r>
              <a:rPr lang="pl-PL" sz="4500" dirty="0"/>
              <a:t>przewidzianego na przeprowadzenie egzaminu ósmoklasisty z danego przedmiotu lub przedmiotów </a:t>
            </a:r>
          </a:p>
          <a:p>
            <a:pPr marL="0" indent="0" algn="just">
              <a:buNone/>
            </a:pPr>
            <a:r>
              <a:rPr lang="pl-PL" sz="4500" dirty="0"/>
              <a:t>5) </a:t>
            </a:r>
            <a:r>
              <a:rPr lang="pl-PL" sz="4500" b="1" dirty="0"/>
              <a:t>ustaleniu zasad oceniania rozwiązań zadań</a:t>
            </a:r>
            <a:r>
              <a:rPr lang="pl-PL" sz="4500" dirty="0"/>
              <a:t> wykorzystywanych do przeprowadzania egzaminu ósmoklasisty, o których mowa w art. 9a ust. 2 pkt 2 ustawy, uwzględniających potrzeby edukacyjne oraz możliwości psychofizyczne ucznia </a:t>
            </a:r>
          </a:p>
          <a:p>
            <a:pPr marL="0" indent="0" algn="just">
              <a:buNone/>
            </a:pPr>
            <a:r>
              <a:rPr lang="pl-PL" sz="4500" dirty="0"/>
              <a:t>6) zapewnieniu obecności i pomocy w czasie egzaminu ósmoklasisty nauczyciela wspomagającego ucznia w czytaniu i/lub pisaniu lub specjalisty odpowiednio z zakresu danego rodzaju niepełnosprawności, niedostosowania społecznego lub zagrożenia niedostosowaniem społecznym, jeżeli jest to niezbędne do uzyskania właściwego kontaktu z uczniem i/lub pomocy w obsłudze sprzętu specjalistycznego, środków dydaktycznych lub urządzenia telekomunikacyjnego wyposażonego w aplikację mobilną służącą do monitorowania stanu zdrowia ucznia</a:t>
            </a:r>
          </a:p>
          <a:p>
            <a:pPr marL="0" indent="0" algn="just">
              <a:buNone/>
            </a:pPr>
            <a:r>
              <a:rPr lang="pl-PL" sz="4500" dirty="0"/>
              <a:t>7) nieprzenoszenia odpowiedzi na kartę odpowiedzi/kartę zadań otwartych</a:t>
            </a:r>
          </a:p>
        </p:txBody>
      </p:sp>
    </p:spTree>
    <p:extLst>
      <p:ext uri="{BB962C8B-B14F-4D97-AF65-F5344CB8AC3E}">
        <p14:creationId xmlns:p14="http://schemas.microsoft.com/office/powerpoint/2010/main" val="8790032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000" b="1" dirty="0"/>
              <a:t>Dokumenty, na podstawie których przyznawane jest dostosowanie formy lub warunków przeprowadzania egzaminu ósmoklasisty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pl-PL" dirty="0"/>
              <a:t> 1) orzeczenie o potrzebie kształcenia specjalnego wydane ze względu na niepełnosprawność </a:t>
            </a:r>
          </a:p>
          <a:p>
            <a:pPr marL="0" indent="0">
              <a:buNone/>
            </a:pPr>
            <a:r>
              <a:rPr lang="pl-PL" dirty="0"/>
              <a:t>2) orzeczenie o potrzebie kształcenia specjalnego wydane ze względu na niedostosowanie społeczne lub zagrożenie niedostosowaniem społecznym </a:t>
            </a:r>
          </a:p>
          <a:p>
            <a:pPr marL="0" indent="0">
              <a:buNone/>
            </a:pPr>
            <a:r>
              <a:rPr lang="pl-PL" dirty="0"/>
              <a:t>3) orzeczenie o potrzebie indywidualnego nauczania </a:t>
            </a:r>
          </a:p>
          <a:p>
            <a:pPr marL="0" indent="0">
              <a:buNone/>
            </a:pPr>
            <a:r>
              <a:rPr lang="pl-PL" dirty="0"/>
              <a:t>4) </a:t>
            </a:r>
            <a:r>
              <a:rPr lang="pl-PL" dirty="0">
                <a:highlight>
                  <a:srgbClr val="FFFF00"/>
                </a:highlight>
              </a:rPr>
              <a:t>zaświadczenie o stanie zdrowia wydane przez lekarza -</a:t>
            </a:r>
            <a:r>
              <a:rPr lang="pl-PL" b="1" dirty="0">
                <a:solidFill>
                  <a:srgbClr val="FF0000"/>
                </a:solidFill>
                <a:highlight>
                  <a:srgbClr val="FFFF00"/>
                </a:highlight>
              </a:rPr>
              <a:t>do 15 października</a:t>
            </a:r>
            <a:endParaRPr lang="pl-PL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pl-PL" dirty="0"/>
              <a:t>5) opinia poradni psychologiczno-pedagogicznej (na II etap edukacyjny), w tym poradni specjalistycznej, o specyficznych trudnościach w uczeniu się : z dysleksją, dysgrafią, dysortografią, dyskalkulią – </a:t>
            </a:r>
            <a:r>
              <a:rPr lang="pl-PL" b="1" dirty="0">
                <a:solidFill>
                  <a:srgbClr val="FF0000"/>
                </a:solidFill>
              </a:rPr>
              <a:t>do 15 października</a:t>
            </a:r>
          </a:p>
          <a:p>
            <a:pPr marL="0" indent="0">
              <a:buNone/>
            </a:pPr>
            <a:r>
              <a:rPr lang="pl-PL" dirty="0"/>
              <a:t>6) </a:t>
            </a:r>
            <a:r>
              <a:rPr lang="pl-PL" b="1" dirty="0"/>
              <a:t>pozytywna opinia rady pedagogicznej </a:t>
            </a:r>
            <a:r>
              <a:rPr lang="pl-PL" dirty="0"/>
              <a:t>w przypadku uczniów:</a:t>
            </a:r>
          </a:p>
          <a:p>
            <a:pPr marL="0" indent="0">
              <a:buNone/>
            </a:pPr>
            <a:r>
              <a:rPr lang="pl-PL" dirty="0">
                <a:highlight>
                  <a:srgbClr val="FFFF00"/>
                </a:highlight>
              </a:rPr>
              <a:t>a) objętych pomocą psychologiczno-pedagogiczną w szkole ze względu na trudności adaptacyjne związane z wcześniejszym kształceniem za granicą, zaburzenia komunikacji językowej lub sytuację kryzysową lub traumatyczną </a:t>
            </a:r>
          </a:p>
          <a:p>
            <a:pPr marL="0" indent="0">
              <a:buNone/>
            </a:pPr>
            <a:r>
              <a:rPr lang="pl-PL" dirty="0">
                <a:highlight>
                  <a:srgbClr val="FFFF00"/>
                </a:highlight>
              </a:rPr>
              <a:t>b) cudzoziemców, którym ograniczona znajomość języka polskiego utrudnia zrozumienie czytanego tekstu 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914669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490066"/>
          </a:xfrm>
        </p:spPr>
        <p:txBody>
          <a:bodyPr>
            <a:normAutofit/>
          </a:bodyPr>
          <a:lstStyle/>
          <a:p>
            <a:r>
              <a:rPr lang="pl-PL" sz="2400" dirty="0"/>
              <a:t>KTO JEST UPRAWNIONY DO DOSTOSOWANIA?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114B3880-E8D7-4DBF-B1CF-9A87522162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1560" y="836712"/>
            <a:ext cx="8085584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4917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2C56F363-CF17-46E5-B2C4-5B08EF6134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836712"/>
            <a:ext cx="8147248" cy="5050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6410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9512" y="188641"/>
            <a:ext cx="8784976" cy="151216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2400" b="1" dirty="0"/>
              <a:t>Dostosowanie warunków dla uczniów ze specyficznymi trudnościami w uczeniu się (</a:t>
            </a:r>
            <a:r>
              <a:rPr lang="pl-PL" sz="1800" b="1" dirty="0"/>
              <a:t>dysleksja, dysortografia, dysgrafia, dyskalkulia</a:t>
            </a:r>
            <a:r>
              <a:rPr lang="pl-PL" sz="2400" b="1" dirty="0"/>
              <a:t>) </a:t>
            </a:r>
          </a:p>
          <a:p>
            <a:pPr marL="0" indent="0">
              <a:buNone/>
            </a:pPr>
            <a:r>
              <a:rPr lang="pl-PL" dirty="0">
                <a:solidFill>
                  <a:srgbClr val="FF0000"/>
                </a:solidFill>
              </a:rPr>
              <a:t>1. Przedłużenie czasu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13085577-EE4A-4B5E-A510-19EC5A901A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254"/>
          <a:stretch/>
        </p:blipFill>
        <p:spPr>
          <a:xfrm>
            <a:off x="179512" y="1628800"/>
            <a:ext cx="8354450" cy="3600399"/>
          </a:xfrm>
          <a:prstGeom prst="rect">
            <a:avLst/>
          </a:prstGeom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9A4DA3CE-2E9E-4139-8046-0D8B7E68CCD8}"/>
              </a:ext>
            </a:extLst>
          </p:cNvPr>
          <p:cNvSpPr/>
          <p:nvPr/>
        </p:nvSpPr>
        <p:spPr>
          <a:xfrm>
            <a:off x="179512" y="5517232"/>
            <a:ext cx="85689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lphaLcParenR"/>
            </a:pPr>
            <a:r>
              <a:rPr lang="pl-PL" sz="1600" dirty="0"/>
              <a:t>z języka polskiego – w przypadku opinii o dysleksji lub dysortografii, lub dysgrafii </a:t>
            </a:r>
          </a:p>
          <a:p>
            <a:pPr marL="342900" indent="-342900">
              <a:buAutoNum type="alphaLcParenR"/>
            </a:pPr>
            <a:r>
              <a:rPr lang="pl-PL" sz="1600" dirty="0"/>
              <a:t>z matematyki – w przypadku opinii o dysleksji lub dysortografii, lub dysgrafii, lub </a:t>
            </a:r>
            <a:r>
              <a:rPr lang="pl-PL" sz="1600" u="sng" dirty="0"/>
              <a:t>dyskalkulii </a:t>
            </a:r>
          </a:p>
          <a:p>
            <a:pPr marL="342900" indent="-342900">
              <a:buAutoNum type="alphaLcParenR"/>
            </a:pPr>
            <a:r>
              <a:rPr lang="pl-PL" sz="1600" dirty="0"/>
              <a:t>z języków obcych nowożytnych – w przypadku opinii o dysleksji lub dysortografii, lub dysgrafii.</a:t>
            </a:r>
          </a:p>
        </p:txBody>
      </p:sp>
    </p:spTree>
    <p:extLst>
      <p:ext uri="{BB962C8B-B14F-4D97-AF65-F5344CB8AC3E}">
        <p14:creationId xmlns:p14="http://schemas.microsoft.com/office/powerpoint/2010/main" val="15180669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pPr algn="l"/>
            <a:br>
              <a:rPr lang="pl-PL" dirty="0">
                <a:solidFill>
                  <a:srgbClr val="FF0000"/>
                </a:solidFill>
              </a:rPr>
            </a:br>
            <a:br>
              <a:rPr lang="pl-PL" dirty="0"/>
            </a:br>
            <a:endParaRPr lang="pl-PL" dirty="0">
              <a:solidFill>
                <a:srgbClr val="FF00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74638"/>
            <a:ext cx="8291264" cy="585152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l-PL" dirty="0">
                <a:solidFill>
                  <a:srgbClr val="FF0000"/>
                </a:solidFill>
              </a:rPr>
              <a:t>2. Szczegółowe zasady oceniania</a:t>
            </a:r>
          </a:p>
          <a:p>
            <a:pPr marL="457200" indent="-457200">
              <a:buAutoNum type="alphaLcParenR"/>
            </a:pPr>
            <a:r>
              <a:rPr lang="pl-PL" sz="2400" dirty="0"/>
              <a:t>z języka polskiego – w przypadku opinii o dysleksji lub dysortografii lub dysgrafii </a:t>
            </a:r>
          </a:p>
          <a:p>
            <a:pPr marL="457200" indent="-457200">
              <a:buAutoNum type="alphaLcParenR"/>
            </a:pPr>
            <a:r>
              <a:rPr lang="pl-PL" sz="2400" dirty="0"/>
              <a:t>z matematyki – w przypadku opinii o dysleksji lub dysortografii, lub dysgrafii lub </a:t>
            </a:r>
            <a:r>
              <a:rPr lang="pl-PL" sz="2400" u="sng" dirty="0"/>
              <a:t>dyskalkulii </a:t>
            </a:r>
          </a:p>
          <a:p>
            <a:pPr marL="457200" indent="-457200">
              <a:buAutoNum type="alphaLcParenR"/>
            </a:pPr>
            <a:r>
              <a:rPr lang="pl-PL" sz="2400" dirty="0"/>
              <a:t>z języków obcych nowożytnych – w przypadku opinii o dysleksji lub dysortografii lub dysgrafii</a:t>
            </a:r>
            <a:endParaRPr lang="pl-PL" sz="2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pl-PL" dirty="0">
                <a:solidFill>
                  <a:srgbClr val="FF0000"/>
                </a:solidFill>
              </a:rPr>
              <a:t>3. Nieprzenoszenie odpowiedzi na kartę odpowiedzi</a:t>
            </a:r>
          </a:p>
          <a:p>
            <a:pPr marL="0" indent="0">
              <a:buNone/>
            </a:pPr>
            <a:r>
              <a:rPr lang="pl-PL" dirty="0">
                <a:solidFill>
                  <a:srgbClr val="FF0000"/>
                </a:solidFill>
              </a:rPr>
              <a:t>4. Zapisywanie odpowiedzi na komputerze - </a:t>
            </a:r>
            <a:r>
              <a:rPr lang="pl-PL" dirty="0"/>
              <a:t>język polski, język obcy (tylko w przypadku dysgrafii)</a:t>
            </a:r>
          </a:p>
          <a:p>
            <a:pPr marL="0" indent="0">
              <a:buNone/>
            </a:pPr>
            <a:r>
              <a:rPr lang="pl-PL" dirty="0">
                <a:solidFill>
                  <a:srgbClr val="FF0000"/>
                </a:solidFill>
              </a:rPr>
              <a:t>5. Korzystanie z kalkulatora </a:t>
            </a:r>
            <a:r>
              <a:rPr lang="pl-PL" dirty="0"/>
              <a:t>– matematyka (bezpośrednio wyrażone w opinii PPP)</a:t>
            </a:r>
          </a:p>
          <a:p>
            <a:pPr>
              <a:buFontTx/>
              <a:buChar char="-"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357651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4282E8-5DA8-49E7-87DF-187977D1E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 fontScale="90000"/>
          </a:bodyPr>
          <a:lstStyle/>
          <a:p>
            <a:r>
              <a:rPr lang="pl-PL" dirty="0"/>
              <a:t>Dostosowania dla uczniów z zespołem Aspergera (O*-200)- dostosowanie formy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DAEB387-9083-4AC1-8CAD-FAE1195296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800" dirty="0"/>
              <a:t>1. </a:t>
            </a:r>
            <a:r>
              <a:rPr lang="pl-PL" sz="1800" b="1" dirty="0"/>
              <a:t>Arkusz dostosowany </a:t>
            </a:r>
            <a:r>
              <a:rPr lang="pl-PL" sz="1800" dirty="0"/>
              <a:t>do ograniczeń w funkcjonowaniu ucznia z autyzmem, w tym z zespołem Aspergera, który uwzględnia: </a:t>
            </a:r>
          </a:p>
          <a:p>
            <a:pPr>
              <a:buAutoNum type="alphaLcParenR"/>
            </a:pPr>
            <a:r>
              <a:rPr lang="pl-PL" sz="1800" dirty="0"/>
              <a:t>przedłużenie czasu </a:t>
            </a:r>
          </a:p>
          <a:p>
            <a:pPr>
              <a:buAutoNum type="alphaLcParenR"/>
            </a:pPr>
            <a:r>
              <a:rPr lang="pl-PL" sz="1800" dirty="0"/>
              <a:t>uprawnienie do nieprzenoszenia odpowiedzi na kartę odpowiedzi (tj. zaznaczanie odpowiedzi do zadań zamkniętych w zeszycie zadań egzaminacyjnych).</a:t>
            </a:r>
          </a:p>
          <a:p>
            <a:pPr marL="0" indent="0">
              <a:buNone/>
            </a:pPr>
            <a:r>
              <a:rPr lang="pl-PL" sz="1800" dirty="0"/>
              <a:t> Czas pracy zapisany na stronie tytułowej arkusza jest obowiązujący (nie wymaga przedłużenia). Do arkuszy z języków obcych nowożytnych dołączona jest płyta CD z dostosowanym nagraniem, tj. z wydłużonymi przerwami na zapoznanie się z zadaniami sprawdzającymi rozumienie ze słuchu i ich wykonanie.</a:t>
            </a:r>
          </a:p>
          <a:p>
            <a:pPr marL="0" indent="0">
              <a:buNone/>
            </a:pPr>
            <a:r>
              <a:rPr lang="pl-PL" sz="1800" dirty="0"/>
              <a:t>2. Oddzielna sala</a:t>
            </a:r>
          </a:p>
          <a:p>
            <a:pPr marL="0" indent="0">
              <a:buNone/>
            </a:pP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33442513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415F4C4-BA5C-730F-450B-4E812ACB3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Dostosowania dla uczniów z afazją(O*-900)- dostosowanie formy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2BD07C3-53B3-F438-FC05-2B95A18157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pl-PL" sz="2000" b="1" dirty="0"/>
              <a:t>Arkusz dostosowany </a:t>
            </a:r>
            <a:r>
              <a:rPr lang="pl-PL" sz="2000" dirty="0"/>
              <a:t>do ograniczeń w funkcjonowaniu ucznia z afazją, który uwzględnia: </a:t>
            </a:r>
          </a:p>
          <a:p>
            <a:pPr marL="457200" indent="-457200">
              <a:buAutoNum type="alphaLcParenR"/>
            </a:pPr>
            <a:r>
              <a:rPr lang="pl-PL" sz="2000" dirty="0"/>
              <a:t>przedłużenie czasu </a:t>
            </a:r>
          </a:p>
          <a:p>
            <a:pPr marL="0" indent="0">
              <a:buNone/>
            </a:pPr>
            <a:r>
              <a:rPr lang="pl-PL" sz="2000" dirty="0"/>
              <a:t>b) uprawnienie do nieprzenoszenia odpowiedzi na kartę odpowiedzi (tj. zaznaczanie odpowiedzi do zadań zamkniętych w zeszycie zadań egzaminacyjnych). </a:t>
            </a:r>
          </a:p>
          <a:p>
            <a:pPr marL="0" indent="0">
              <a:buNone/>
            </a:pPr>
            <a:r>
              <a:rPr lang="pl-PL" sz="2000" dirty="0"/>
              <a:t>Czas pracy zapisany na stronie tytułowej arkusza jest obowiązujący (nie wymaga przedłużenia). Do arkuszy z języków obcych nowożytnych dołączona jest płyta CD z dostosowanym nagraniem, tj. nagranie w odpowiednim tempie, z wydłużonymi przerwami na zapoznanie się z zadaniami sprawdzającymi rozumienie ze słuchu i ich wykonanie.</a:t>
            </a:r>
          </a:p>
          <a:p>
            <a:pPr marL="0" indent="0">
              <a:buNone/>
            </a:pPr>
            <a:r>
              <a:rPr lang="pl-PL" sz="2000" dirty="0"/>
              <a:t>2. Oddzielna sala</a:t>
            </a:r>
          </a:p>
        </p:txBody>
      </p:sp>
    </p:spTree>
    <p:extLst>
      <p:ext uri="{BB962C8B-B14F-4D97-AF65-F5344CB8AC3E}">
        <p14:creationId xmlns:p14="http://schemas.microsoft.com/office/powerpoint/2010/main" val="19449235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B6099B5-36AA-4B14-B61B-4076B0C9D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rmAutofit fontScale="90000"/>
          </a:bodyPr>
          <a:lstStyle/>
          <a:p>
            <a:r>
              <a:rPr lang="pl-PL" dirty="0"/>
              <a:t>Dostosowania dla uczniów cudzoziemskich (O*-C00)- dostosowanie formy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F6A7FEF-9F2F-424D-9A22-7ADE92E5C2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7444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dirty="0"/>
              <a:t>1. Arkusz z języka polskiego i matematyki dostosowany do potrzeb zdających. W przypadku arkusza z języka polskiego dostosowanie obejmuje również </a:t>
            </a:r>
            <a:r>
              <a:rPr lang="pl-PL" sz="2000" b="1" dirty="0"/>
              <a:t>zasady oceniania rozwiązań zadań</a:t>
            </a:r>
            <a:r>
              <a:rPr lang="pl-PL" sz="2000" dirty="0"/>
              <a:t>. </a:t>
            </a:r>
          </a:p>
          <a:p>
            <a:pPr marL="0" indent="0">
              <a:buNone/>
            </a:pPr>
            <a:r>
              <a:rPr lang="pl-PL" sz="2000" dirty="0"/>
              <a:t>Czas pracy zapisany na stronie tytułowej arkusza z języka polskiego i matematyki jest obowiązujący (nie wymaga przedłużenia). </a:t>
            </a:r>
          </a:p>
          <a:p>
            <a:pPr marL="0" indent="0">
              <a:buNone/>
            </a:pPr>
            <a:r>
              <a:rPr lang="pl-PL" sz="2000" dirty="0"/>
              <a:t>2. Możliwość korzystania ze słownika dwujęzycznego w wersji papierowej lub elektronicznej, z zastrzeżeniem że w przypadku egzaminu z języka obcego nie może być to słownik języka, z którego uczeń zdaje egzamin. </a:t>
            </a:r>
          </a:p>
          <a:p>
            <a:pPr marL="0" indent="0">
              <a:buNone/>
            </a:pPr>
            <a:r>
              <a:rPr lang="pl-PL" sz="2000" dirty="0"/>
              <a:t>3. Oddzielna sala (dotyczy egzaminu ósmoklasisty z języka polskiego i matematyki).</a:t>
            </a:r>
          </a:p>
        </p:txBody>
      </p:sp>
    </p:spTree>
    <p:extLst>
      <p:ext uri="{BB962C8B-B14F-4D97-AF65-F5344CB8AC3E}">
        <p14:creationId xmlns:p14="http://schemas.microsoft.com/office/powerpoint/2010/main" val="18970740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7F59B8A-40F8-4FDC-ABAC-887E51EB0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rmAutofit fontScale="90000"/>
          </a:bodyPr>
          <a:lstStyle/>
          <a:p>
            <a:r>
              <a:rPr lang="pl-PL" dirty="0"/>
              <a:t>Dostosowania dla uczniów zagrożonych niedostosowaniem społecznym (O*-100)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1A0F104-EF66-4D7B-BCC6-EC4718A3A4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780928"/>
            <a:ext cx="8229600" cy="3345235"/>
          </a:xfrm>
        </p:spPr>
        <p:txBody>
          <a:bodyPr>
            <a:normAutofit lnSpcReduction="10000"/>
          </a:bodyPr>
          <a:lstStyle/>
          <a:p>
            <a:r>
              <a:rPr lang="pl-PL" dirty="0"/>
              <a:t>Przedłużenie czasu w zależności od potrzeb (możliwe tylko wtedy, gdy w toku edukacji szkolnej uczeń korzystał z takiego sposobu wyrównywania szans edukacyjnych w związku z zaleceniami określonymi w orzeczeniu i fakt ten jest udokumentowany).</a:t>
            </a:r>
          </a:p>
          <a:p>
            <a:r>
              <a:rPr lang="pl-PL" dirty="0"/>
              <a:t>Oddzielna sala</a:t>
            </a:r>
          </a:p>
        </p:txBody>
      </p:sp>
    </p:spTree>
    <p:extLst>
      <p:ext uri="{BB962C8B-B14F-4D97-AF65-F5344CB8AC3E}">
        <p14:creationId xmlns:p14="http://schemas.microsoft.com/office/powerpoint/2010/main" val="4703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/>
              <a:t>Informacja o przydzielonych dostosowaniach.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dirty="0"/>
              <a:t>Dyrektor szkoły informuje rodziców uczniów, którym przysługują dostosowania o rodzaju tych dostosowań w formie pisemnej ( Załącznik 4b Procedur) do </a:t>
            </a:r>
            <a:r>
              <a:rPr lang="pl-PL" sz="2000" b="1" dirty="0">
                <a:solidFill>
                  <a:srgbClr val="FF0000"/>
                </a:solidFill>
              </a:rPr>
              <a:t>20 listopada 2026 </a:t>
            </a:r>
            <a:r>
              <a:rPr lang="pl-PL" sz="2000" dirty="0">
                <a:solidFill>
                  <a:srgbClr val="FF0000"/>
                </a:solidFill>
              </a:rPr>
              <a:t>r.</a:t>
            </a:r>
          </a:p>
          <a:p>
            <a:pPr marL="0" indent="0">
              <a:buNone/>
            </a:pPr>
            <a:endParaRPr lang="pl-PL" sz="2000" dirty="0"/>
          </a:p>
          <a:p>
            <a:pPr marL="0" indent="0">
              <a:buNone/>
            </a:pPr>
            <a:r>
              <a:rPr lang="pl-PL" sz="2000" dirty="0"/>
              <a:t>Rodzice ucznia składają oświadczenie o korzystaniu albo niekorzystaniu ze wskazanych sposobów dostosowania, nie później niż </a:t>
            </a:r>
            <a:r>
              <a:rPr lang="pl-PL" sz="2000" b="1" dirty="0">
                <a:solidFill>
                  <a:srgbClr val="FF0000"/>
                </a:solidFill>
              </a:rPr>
              <a:t>do</a:t>
            </a:r>
            <a:r>
              <a:rPr lang="pl-PL" sz="2000" dirty="0">
                <a:solidFill>
                  <a:srgbClr val="FF0000"/>
                </a:solidFill>
              </a:rPr>
              <a:t> </a:t>
            </a:r>
            <a:r>
              <a:rPr lang="pl-PL" sz="2000" b="1" dirty="0">
                <a:solidFill>
                  <a:srgbClr val="FF0000"/>
                </a:solidFill>
              </a:rPr>
              <a:t>25 listopada 2026</a:t>
            </a:r>
            <a:r>
              <a:rPr lang="pl-PL" sz="2000" dirty="0">
                <a:solidFill>
                  <a:srgbClr val="FF0000"/>
                </a:solidFill>
              </a:rPr>
              <a:t>r</a:t>
            </a:r>
            <a:r>
              <a:rPr lang="pl-PL" sz="2000" dirty="0"/>
              <a:t>. , w formie pisemnej, w odpowiedniej części załącznika nr 4b.</a:t>
            </a:r>
          </a:p>
          <a:p>
            <a:pPr marL="0" indent="0">
              <a:buNone/>
            </a:pPr>
            <a:endParaRPr lang="pl-PL" sz="2000" dirty="0"/>
          </a:p>
          <a:p>
            <a:pPr marL="0" indent="0">
              <a:buNone/>
            </a:pPr>
            <a:r>
              <a:rPr lang="pl-PL" sz="2000" dirty="0">
                <a:highlight>
                  <a:srgbClr val="FFFF00"/>
                </a:highlight>
              </a:rPr>
              <a:t>Jeżeli konieczność przyznania dostosowania, o którym mowa powyżej, nastąpi po ww. terminach, stosowne uzgodnienia muszą zostać przeprowadzone niezwłocznie po uzyskaniu przez dyrektora szkoły informacji o potrzebie takiego dostosowania- dotyczy wyłącznie orzeczeń. </a:t>
            </a:r>
          </a:p>
          <a:p>
            <a:pPr marL="0" indent="0">
              <a:buNone/>
            </a:pP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18164068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INNE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pl-PL" dirty="0"/>
              <a:t>W szczególnych przypadkach wynikających ze stanu zdrowia lub niepełnosprawności ucznia, za zgodą dyrektora właściwej okręgowej komisji egzaminacyjnej, egzamin ósmoklasisty może być przeprowadzony w innym miejscu niż szkoła (np. w domu, szpitalu). </a:t>
            </a:r>
          </a:p>
          <a:p>
            <a:endParaRPr lang="pl-PL" dirty="0"/>
          </a:p>
          <a:p>
            <a:pPr marL="0" indent="0">
              <a:buNone/>
            </a:pPr>
            <a:r>
              <a:rPr lang="pl-PL" dirty="0"/>
              <a:t>Zgodę na przeprowadzenie egzaminu w miejscu innym niż szkoła dyrektor właściwej okręgowej komisji egzaminacyjnej może wyrazić na udokumentowany wniosek dyrektora szkoły – przewodniczącego zespołu egzaminacyjnego w danej szkole, złożony w porozumieniu z rodzicami ucznia do 10 lutego 2027 r.</a:t>
            </a:r>
          </a:p>
        </p:txBody>
      </p:sp>
    </p:spTree>
    <p:extLst>
      <p:ext uri="{BB962C8B-B14F-4D97-AF65-F5344CB8AC3E}">
        <p14:creationId xmlns:p14="http://schemas.microsoft.com/office/powerpoint/2010/main" val="18928422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30731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pl-PL" dirty="0"/>
              <a:t>INNE WAŻNE TERMINY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688632"/>
          </a:xfrm>
        </p:spPr>
        <p:txBody>
          <a:bodyPr>
            <a:normAutofit fontScale="85000" lnSpcReduction="20000"/>
          </a:bodyPr>
          <a:lstStyle/>
          <a:p>
            <a:r>
              <a:rPr lang="pl-PL" sz="2000" dirty="0"/>
              <a:t>Do </a:t>
            </a:r>
            <a:r>
              <a:rPr lang="pl-PL" sz="2000" b="1" dirty="0">
                <a:solidFill>
                  <a:srgbClr val="FF0000"/>
                </a:solidFill>
              </a:rPr>
              <a:t>30 września </a:t>
            </a:r>
            <a:r>
              <a:rPr lang="pl-PL" sz="2000" dirty="0"/>
              <a:t>przyjęcie od rodziców uczniów pisemnych deklaracji dotyczących wyboru języka na egzaminie </a:t>
            </a:r>
          </a:p>
          <a:p>
            <a:r>
              <a:rPr lang="pl-PL" sz="2000" dirty="0"/>
              <a:t>Do </a:t>
            </a:r>
            <a:r>
              <a:rPr lang="pl-PL" sz="2000" b="1" dirty="0">
                <a:solidFill>
                  <a:srgbClr val="FF0000"/>
                </a:solidFill>
              </a:rPr>
              <a:t>30 listopada 2026 r</a:t>
            </a:r>
            <a:r>
              <a:rPr lang="pl-PL" sz="2000" b="1" dirty="0"/>
              <a:t>.  </a:t>
            </a:r>
            <a:r>
              <a:rPr lang="pl-PL" sz="2000" dirty="0"/>
              <a:t>szkoła przekazuje do OKE pełne informacje o uczniach przystępujących do egzaminu (dlatego proszę jeszcze raz na zebraniu w październiku zweryfikować dane uczniów – PESELE, </a:t>
            </a:r>
            <a:r>
              <a:rPr lang="pl-PL" sz="2000" b="1" dirty="0"/>
              <a:t>drugie imiona </a:t>
            </a:r>
            <a:r>
              <a:rPr lang="pl-PL" sz="2000" dirty="0"/>
              <a:t>oraz miejsce urodzenia)</a:t>
            </a:r>
          </a:p>
          <a:p>
            <a:r>
              <a:rPr lang="pl-PL" sz="2000" dirty="0"/>
              <a:t>Rodzice ucznia lub słuchacz mogą złożyć dyrektorowi szkoły, nie później niż do </a:t>
            </a:r>
            <a:r>
              <a:rPr lang="pl-PL" sz="2000" b="1" dirty="0">
                <a:solidFill>
                  <a:srgbClr val="FF0000"/>
                </a:solidFill>
              </a:rPr>
              <a:t>10 lutego 2027 r., </a:t>
            </a:r>
            <a:r>
              <a:rPr lang="pl-PL" sz="2000" dirty="0"/>
              <a:t>pisemną informację o zmianie języka obcego nowożytnego wskazanego w deklaracji na inny język obcy, którego uczeń lub słuchacz uczył się w ramach obowiązkowych zajęć edukacyjnych.</a:t>
            </a:r>
          </a:p>
          <a:p>
            <a:r>
              <a:rPr lang="pl-PL" sz="2000" dirty="0"/>
              <a:t>Do </a:t>
            </a:r>
            <a:r>
              <a:rPr lang="pl-PL" sz="2000" b="1" dirty="0">
                <a:solidFill>
                  <a:srgbClr val="FF0000"/>
                </a:solidFill>
              </a:rPr>
              <a:t>10 lutego 2026 r. </a:t>
            </a:r>
            <a:r>
              <a:rPr lang="pl-PL" sz="2000" dirty="0"/>
              <a:t>– szkoła jest zobowiązana do poinformowania uczniów oraz ich rodziców o warunkach przebiegu egzaminu ósmoklasisty, w tym o: </a:t>
            </a:r>
          </a:p>
          <a:p>
            <a:pPr marL="0" indent="0">
              <a:buNone/>
            </a:pPr>
            <a:r>
              <a:rPr lang="pl-PL" sz="2000" dirty="0"/>
              <a:t>a. harmonogramie i zasadach przeprowadzania egzaminu ósmoklasisty </a:t>
            </a:r>
          </a:p>
          <a:p>
            <a:pPr marL="0" indent="0">
              <a:buNone/>
            </a:pPr>
            <a:r>
              <a:rPr lang="pl-PL" sz="2000" dirty="0"/>
              <a:t>b. zasadach pracy z arkuszami egzaminacyjnymi z matematyki oraz j. niemieckiego i j. rosyjskiego, w których rozwiązania zadań otwartych uczniowie zapisują na karcie rozwiązań zadań otwartych (arkusz „100”),</a:t>
            </a:r>
          </a:p>
          <a:p>
            <a:pPr marL="0" indent="0">
              <a:buNone/>
            </a:pPr>
            <a:r>
              <a:rPr lang="pl-PL" sz="2000" dirty="0"/>
              <a:t>c. zasadach zaznaczania odpowiedzi na karcie odpowiedzi (dotyczy uczniów, którzy mają obowiązek zaznaczenia odpowiedzi na karcie), </a:t>
            </a:r>
          </a:p>
          <a:p>
            <a:pPr marL="0" indent="0">
              <a:buNone/>
            </a:pPr>
            <a:r>
              <a:rPr lang="pl-PL" sz="2000" dirty="0"/>
              <a:t>d. zakazie wnoszenia do sali egzaminacyjnej urządzeń telekomunikacyjnych lub korzystania z takich urządzeń w tej sali,</a:t>
            </a:r>
          </a:p>
          <a:p>
            <a:pPr marL="0" indent="0">
              <a:buNone/>
            </a:pPr>
            <a:r>
              <a:rPr lang="pl-PL" sz="2000" dirty="0"/>
              <a:t>e. konieczności samodzielnego rozwiązywania zadań w czasie egzaminu,</a:t>
            </a:r>
          </a:p>
          <a:p>
            <a:pPr marL="0" indent="0">
              <a:buNone/>
            </a:pPr>
            <a:r>
              <a:rPr lang="pl-PL" sz="2000" dirty="0"/>
              <a:t>f. sali, w której uczeń pisze egzamin,</a:t>
            </a:r>
          </a:p>
          <a:p>
            <a:pPr marL="0" indent="0">
              <a:buNone/>
            </a:pPr>
            <a:r>
              <a:rPr lang="pl-PL" sz="2000" dirty="0"/>
              <a:t>g. zasadach organizacji dnia egzaminacyjnego.</a:t>
            </a:r>
          </a:p>
        </p:txBody>
      </p:sp>
    </p:spTree>
    <p:extLst>
      <p:ext uri="{BB962C8B-B14F-4D97-AF65-F5344CB8AC3E}">
        <p14:creationId xmlns:p14="http://schemas.microsoft.com/office/powerpoint/2010/main" val="27467130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dirty="0"/>
              <a:t>W przypadku gdy uczeń lub słuchacz uzyskał tytuł laureata lub finalisty olimpiady przedmiotowej wymienionej w wykazie olimpiad albo uzyskał tytuł laureata konkursu przedmiotowego o zasięgu wojewódzkim lub </a:t>
            </a:r>
            <a:r>
              <a:rPr lang="pl-PL" dirty="0" err="1"/>
              <a:t>ponadwojewódzkim</a:t>
            </a:r>
            <a:r>
              <a:rPr lang="pl-PL" dirty="0"/>
              <a:t> z innego języka obcego nowożytnego niż ten, który został zadeklarowany, dyrektor szkoły, na wniosek rodziców ucznia lub na wniosek słuchacza, złożony nie później niż do </a:t>
            </a:r>
            <a:r>
              <a:rPr lang="pl-PL" b="1" u="sng" dirty="0"/>
              <a:t>26 kwietnia 2027 r., </a:t>
            </a:r>
            <a:r>
              <a:rPr lang="pl-PL" dirty="0"/>
              <a:t>informuje okręgową komisję egzaminacyjną o zmianie języka obcego nowożytnego, jeżeli języka tego uczeń lub słuchacz </a:t>
            </a:r>
            <a:r>
              <a:rPr lang="pl-PL" b="1" dirty="0"/>
              <a:t>uczy się w ramach obowiązkowych zajęć </a:t>
            </a:r>
            <a:r>
              <a:rPr lang="pl-PL" dirty="0"/>
              <a:t>edukacyjnych</a:t>
            </a:r>
          </a:p>
        </p:txBody>
      </p:sp>
    </p:spTree>
    <p:extLst>
      <p:ext uri="{BB962C8B-B14F-4D97-AF65-F5344CB8AC3E}">
        <p14:creationId xmlns:p14="http://schemas.microsoft.com/office/powerpoint/2010/main" val="7914283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Uprawnienia laureatów i finalistów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pl-PL" dirty="0"/>
              <a:t>Uczeń, który jest </a:t>
            </a:r>
            <a:r>
              <a:rPr lang="pl-PL" b="1" dirty="0"/>
              <a:t>laureatem lub finalistą </a:t>
            </a:r>
            <a:r>
              <a:rPr lang="pl-PL" u="sng" dirty="0"/>
              <a:t>olimpiady przedmiotowej </a:t>
            </a:r>
            <a:r>
              <a:rPr lang="pl-PL" dirty="0"/>
              <a:t>lub </a:t>
            </a:r>
            <a:r>
              <a:rPr lang="pl-PL" b="1" dirty="0"/>
              <a:t>laureatem </a:t>
            </a:r>
            <a:r>
              <a:rPr lang="pl-PL" u="sng" dirty="0"/>
              <a:t>konkursu ‎przedmiotowego </a:t>
            </a:r>
            <a:r>
              <a:rPr lang="pl-PL" dirty="0"/>
              <a:t>o zasięgu wojewódzkim i </a:t>
            </a:r>
            <a:r>
              <a:rPr lang="pl-PL" dirty="0" err="1"/>
              <a:t>ponadwojewódzkim</a:t>
            </a:r>
            <a:r>
              <a:rPr lang="pl-PL" dirty="0"/>
              <a:t>, organizowanych ‎z zakresu jednego </a:t>
            </a:r>
            <a:br>
              <a:rPr lang="pl-PL" dirty="0"/>
            </a:br>
            <a:r>
              <a:rPr lang="pl-PL" dirty="0"/>
              <a:t>z przedmiotów objętych egzaminem ósmoklasisty jest zwolniony ‎z egzaminu </a:t>
            </a:r>
            <a:br>
              <a:rPr lang="pl-PL" dirty="0"/>
            </a:br>
            <a:r>
              <a:rPr lang="pl-PL" dirty="0"/>
              <a:t>z </a:t>
            </a:r>
            <a:r>
              <a:rPr lang="pl-PL" b="1" dirty="0"/>
              <a:t>danego przedmiotu</a:t>
            </a:r>
            <a:r>
              <a:rPr lang="pl-PL" dirty="0"/>
              <a:t>. Zwolnienie jest równoznaczne z uzyskaniem ‎z przedmiotu </a:t>
            </a:r>
            <a:r>
              <a:rPr lang="pl-PL" b="1" dirty="0"/>
              <a:t>najwyższego</a:t>
            </a:r>
            <a:r>
              <a:rPr lang="pl-PL" dirty="0"/>
              <a:t> wyniku.‎</a:t>
            </a:r>
          </a:p>
        </p:txBody>
      </p:sp>
    </p:spTree>
    <p:extLst>
      <p:ext uri="{BB962C8B-B14F-4D97-AF65-F5344CB8AC3E}">
        <p14:creationId xmlns:p14="http://schemas.microsoft.com/office/powerpoint/2010/main" val="35599294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REKRUTACJA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>
                <a:hlinkClick r:id="rId2"/>
              </a:rPr>
              <a:t>www.edukacja.warszawa.pl/dla-ucznia-i-rodzica/rekrutacja/</a:t>
            </a:r>
            <a:endParaRPr lang="pl-PL" dirty="0"/>
          </a:p>
          <a:p>
            <a:r>
              <a:rPr lang="pl-PL" dirty="0">
                <a:hlinkClick r:id="rId3"/>
              </a:rPr>
              <a:t>www.konkursy.kuratorium.waw.pl</a:t>
            </a:r>
            <a:endParaRPr lang="pl-PL" dirty="0"/>
          </a:p>
          <a:p>
            <a:endParaRPr lang="pl-PL" dirty="0"/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232639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pl-PL" dirty="0"/>
              <a:t>PODSTAWOWE KRYTERIA REKRUTACJI</a:t>
            </a: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9749257"/>
              </p:ext>
            </p:extLst>
          </p:nvPr>
        </p:nvGraphicFramePr>
        <p:xfrm>
          <a:off x="457200" y="764699"/>
          <a:ext cx="8229600" cy="5040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468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27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5960">
                <a:tc>
                  <a:txBody>
                    <a:bodyPr/>
                    <a:lstStyle/>
                    <a:p>
                      <a:r>
                        <a:rPr lang="pl-PL" dirty="0"/>
                        <a:t>KRYTERIA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MAKSTYMALNA LICZBA PUNKTÓW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960">
                <a:tc>
                  <a:txBody>
                    <a:bodyPr/>
                    <a:lstStyle/>
                    <a:p>
                      <a:r>
                        <a:rPr lang="pl-PL" dirty="0">
                          <a:solidFill>
                            <a:schemeClr val="tx1"/>
                          </a:solidFill>
                        </a:rPr>
                        <a:t>PUNKTY ZA ŚWIADECTWO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960">
                <a:tc>
                  <a:txBody>
                    <a:bodyPr/>
                    <a:lstStyle/>
                    <a:p>
                      <a:r>
                        <a:rPr lang="pl-PL" dirty="0"/>
                        <a:t>Aktywność na rzecz innych ludzi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9047">
                <a:tc>
                  <a:txBody>
                    <a:bodyPr/>
                    <a:lstStyle/>
                    <a:p>
                      <a:r>
                        <a:rPr lang="pl-PL" dirty="0"/>
                        <a:t>Świadectwo ukończenia szkoły z wyróżnieniem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5960">
                <a:tc>
                  <a:txBody>
                    <a:bodyPr/>
                    <a:lstStyle/>
                    <a:p>
                      <a:r>
                        <a:rPr lang="pl-PL" dirty="0"/>
                        <a:t>Szczególne osiągnięcia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5960">
                <a:tc>
                  <a:txBody>
                    <a:bodyPr/>
                    <a:lstStyle/>
                    <a:p>
                      <a:r>
                        <a:rPr lang="pl-PL" dirty="0"/>
                        <a:t>Ocena z języka polskiego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5960">
                <a:tc>
                  <a:txBody>
                    <a:bodyPr/>
                    <a:lstStyle/>
                    <a:p>
                      <a:r>
                        <a:rPr lang="pl-PL" dirty="0"/>
                        <a:t>Ocena z matematyki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5960">
                <a:tc>
                  <a:txBody>
                    <a:bodyPr/>
                    <a:lstStyle/>
                    <a:p>
                      <a:r>
                        <a:rPr lang="pl-PL" dirty="0"/>
                        <a:t>Ocena z I przedmiotu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5960">
                <a:tc>
                  <a:txBody>
                    <a:bodyPr/>
                    <a:lstStyle/>
                    <a:p>
                      <a:r>
                        <a:rPr lang="pl-PL" dirty="0"/>
                        <a:t>Ocena z II przedmiotu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5960">
                <a:tc>
                  <a:txBody>
                    <a:bodyPr/>
                    <a:lstStyle/>
                    <a:p>
                      <a:r>
                        <a:rPr lang="pl-PL" dirty="0"/>
                        <a:t>PUNKT</a:t>
                      </a:r>
                      <a:r>
                        <a:rPr lang="pl-PL" baseline="0" dirty="0"/>
                        <a:t> ZA EGZAMIN ÓSMOKLASITY</a:t>
                      </a:r>
                      <a:endParaRPr lang="pl-PL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5960">
                <a:tc>
                  <a:txBody>
                    <a:bodyPr/>
                    <a:lstStyle/>
                    <a:p>
                      <a:r>
                        <a:rPr lang="pl-PL" dirty="0"/>
                        <a:t>Wynik z języka polskiego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0,35 x100 = 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5960">
                <a:tc>
                  <a:txBody>
                    <a:bodyPr/>
                    <a:lstStyle/>
                    <a:p>
                      <a:r>
                        <a:rPr lang="pl-PL" dirty="0"/>
                        <a:t>Wynik z matematyki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/>
                        <a:t>0,35 x100 = 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85960">
                <a:tc>
                  <a:txBody>
                    <a:bodyPr/>
                    <a:lstStyle/>
                    <a:p>
                      <a:r>
                        <a:rPr lang="pl-PL" dirty="0"/>
                        <a:t>Wynika z</a:t>
                      </a:r>
                      <a:r>
                        <a:rPr lang="pl-PL" baseline="0" dirty="0"/>
                        <a:t> języka obcego nowożytnego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0,3 x 100 = 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5" name="pole tekstowe 4"/>
          <p:cNvSpPr txBox="1"/>
          <p:nvPr/>
        </p:nvSpPr>
        <p:spPr>
          <a:xfrm>
            <a:off x="467544" y="6021287"/>
            <a:ext cx="84759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Przyznawanie punktów za oceny: celujący – 18pkt; bardzo dobry – 17 pkt; dobry – 14 pkt</a:t>
            </a:r>
          </a:p>
          <a:p>
            <a:r>
              <a:rPr lang="pl-PL" dirty="0"/>
              <a:t>dostateczny – 8 pkt; dopuszczająca – 2 pkt.</a:t>
            </a:r>
          </a:p>
        </p:txBody>
      </p:sp>
    </p:spTree>
    <p:extLst>
      <p:ext uri="{BB962C8B-B14F-4D97-AF65-F5344CB8AC3E}">
        <p14:creationId xmlns:p14="http://schemas.microsoft.com/office/powerpoint/2010/main" val="23244556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FC98A5-CFF8-D316-68C6-EFEF4EE6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r>
              <a:rPr lang="pl-PL" sz="3200" dirty="0"/>
              <a:t>Wykaz zawodów wiedzy, artystycznych i sportowych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07C6CD1-2066-A100-ED43-022759BB08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dirty="0"/>
              <a:t>Zgodnie z art. 148 Prawo Oświatowe (2026, poz.820 ze zm.)kurator corocznie do końca lutego podaje do publicznej wiadomości wykaz zawodów wiedzy, artystycznych i sportowych, które mogą być wymienione na świadectwie ukończenia szkoły oraz określa miejsca uznane za zwycięskie w tych zawodach. Kurator ustala, który z konkursów będzie punktowany w postępowaniu rekrutacyjnym do szkoły ponadpodstawowej </a:t>
            </a:r>
            <a:r>
              <a:rPr lang="pl-PL" b="1" dirty="0"/>
              <a:t>w danym roku szkolnym</a:t>
            </a:r>
            <a:r>
              <a:rPr lang="pl-PL" dirty="0"/>
              <a:t>.</a:t>
            </a:r>
          </a:p>
          <a:p>
            <a:pPr marL="0" indent="0">
              <a:buNone/>
            </a:pPr>
            <a:r>
              <a:rPr lang="pl-PL" dirty="0"/>
              <a:t>KO w Warszawie planuje opublikować projekt wykazu do końca września.</a:t>
            </a:r>
          </a:p>
        </p:txBody>
      </p:sp>
    </p:spTree>
    <p:extLst>
      <p:ext uri="{BB962C8B-B14F-4D97-AF65-F5344CB8AC3E}">
        <p14:creationId xmlns:p14="http://schemas.microsoft.com/office/powerpoint/2010/main" val="24305994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KONKURSY KURATORYJNE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>
                <a:hlinkClick r:id="rId2"/>
              </a:rPr>
              <a:t>www.konkursy.kuratorium.waw.pl</a:t>
            </a:r>
            <a:endParaRPr lang="pl-PL" dirty="0"/>
          </a:p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Regulaminy konkursów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Programy merytoryczne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Harmonogramy konkursów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Bank zadań (poprzednie arkusze konkursowe)</a:t>
            </a:r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544548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2708920"/>
            <a:ext cx="8229600" cy="1143000"/>
          </a:xfrm>
        </p:spPr>
        <p:txBody>
          <a:bodyPr/>
          <a:lstStyle/>
          <a:p>
            <a:r>
              <a:rPr lang="pl-PL" dirty="0"/>
              <a:t>Dziękuję za uwagę!</a:t>
            </a:r>
          </a:p>
        </p:txBody>
      </p:sp>
    </p:spTree>
    <p:extLst>
      <p:ext uri="{BB962C8B-B14F-4D97-AF65-F5344CB8AC3E}">
        <p14:creationId xmlns:p14="http://schemas.microsoft.com/office/powerpoint/2010/main" val="2975852407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4856</TotalTime>
  <Words>2588</Words>
  <Application>Microsoft Office PowerPoint</Application>
  <PresentationFormat>Pokaz na ekranie (4:3)</PresentationFormat>
  <Paragraphs>199</Paragraphs>
  <Slides>34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34</vt:i4>
      </vt:variant>
    </vt:vector>
  </HeadingPairs>
  <TitlesOfParts>
    <vt:vector size="38" baseType="lpstr">
      <vt:lpstr>Arial</vt:lpstr>
      <vt:lpstr>Calibri</vt:lpstr>
      <vt:lpstr>Wingdings</vt:lpstr>
      <vt:lpstr>Motyw pakietu Office</vt:lpstr>
      <vt:lpstr>EGZAMIN ÓSMOKLASISTY</vt:lpstr>
      <vt:lpstr>WAŻNE ADRESY</vt:lpstr>
      <vt:lpstr>WAŻNE DOKUMENTY na stronie CKE</vt:lpstr>
      <vt:lpstr>Informacje dyrektora Centralnej Komisji Egzaminacyjnej o sposobie organizacji i przeprowadzanie egzaminu ósmoklasisty w 2027 roku </vt:lpstr>
      <vt:lpstr>Podstawowe zasady przeprowadzenia egzaminu</vt:lpstr>
      <vt:lpstr>TERMIN PODSTAWOWY</vt:lpstr>
      <vt:lpstr>TERMIN DODATKOWY</vt:lpstr>
      <vt:lpstr>WYNIKI EGZAMINU</vt:lpstr>
      <vt:lpstr>Jakie informacje znajdują się  na zaświadczeniu OKE ?</vt:lpstr>
      <vt:lpstr>Komunikat dyrektora Centralnej Komisji Egzaminacyjnej z 20 sierpnia 2026 r. w sprawie materiałów i przyborów pomocniczych, z których mogą korzystać zdający na egzaminie ósmoklasisty w 2027 roku </vt:lpstr>
      <vt:lpstr>Prezentacja programu PowerPoint</vt:lpstr>
      <vt:lpstr>Prezentacja programu PowerPoint</vt:lpstr>
      <vt:lpstr>Komunikat dyrektora Centralnej Komisji Egzaminacyjnej z 20 sierpnia 2026 r. w sprawie szczegółowych sposobów dostosowania warunków i form przeprowadzania egzaminu ósmoklasisty w roku szkolnym 2026/2027</vt:lpstr>
      <vt:lpstr>Prezentacja programu PowerPoint</vt:lpstr>
      <vt:lpstr>Prezentacja programu PowerPoint</vt:lpstr>
      <vt:lpstr>Dokumenty, na podstawie których przyznawane jest dostosowanie formy lub warunków przeprowadzania egzaminu ósmoklasisty</vt:lpstr>
      <vt:lpstr>KTO JEST UPRAWNIONY DO DOSTOSOWANIA?</vt:lpstr>
      <vt:lpstr>Prezentacja programu PowerPoint</vt:lpstr>
      <vt:lpstr>Prezentacja programu PowerPoint</vt:lpstr>
      <vt:lpstr>  </vt:lpstr>
      <vt:lpstr>Dostosowania dla uczniów z zespołem Aspergera (O*-200)- dostosowanie formy</vt:lpstr>
      <vt:lpstr>Dostosowania dla uczniów z afazją(O*-900)- dostosowanie formy</vt:lpstr>
      <vt:lpstr>Dostosowania dla uczniów cudzoziemskich (O*-C00)- dostosowanie formy</vt:lpstr>
      <vt:lpstr>Dostosowania dla uczniów zagrożonych niedostosowaniem społecznym (O*-100)</vt:lpstr>
      <vt:lpstr>Informacja o przydzielonych dostosowaniach.</vt:lpstr>
      <vt:lpstr>INNE</vt:lpstr>
      <vt:lpstr>INNE WAŻNE TERMINY</vt:lpstr>
      <vt:lpstr>Prezentacja programu PowerPoint</vt:lpstr>
      <vt:lpstr>Uprawnienia laureatów i finalistów</vt:lpstr>
      <vt:lpstr>REKRUTACJA</vt:lpstr>
      <vt:lpstr>PODSTAWOWE KRYTERIA REKRUTACJI</vt:lpstr>
      <vt:lpstr>Wykaz zawodów wiedzy, artystycznych i sportowych</vt:lpstr>
      <vt:lpstr>KONKURSY KURATORYJNE</vt:lpstr>
      <vt:lpstr>Dziękuję za uwagę!</vt:lpstr>
    </vt:vector>
  </TitlesOfParts>
  <Company>Sil-art Rycho444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EGZAMIN ÓSMOKLASISTY</dc:title>
  <dc:creator>Kowalski Ryszard</dc:creator>
  <cp:lastModifiedBy>Piotr Maj</cp:lastModifiedBy>
  <cp:revision>83</cp:revision>
  <cp:lastPrinted>2025-09-22T14:58:38Z</cp:lastPrinted>
  <dcterms:created xsi:type="dcterms:W3CDTF">2018-10-28T16:48:11Z</dcterms:created>
  <dcterms:modified xsi:type="dcterms:W3CDTF">2026-09-30T11:44:13Z</dcterms:modified>
</cp:coreProperties>
</file>